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58" r:id="rId3"/>
    <p:sldId id="317" r:id="rId4"/>
    <p:sldId id="318" r:id="rId5"/>
    <p:sldId id="259" r:id="rId6"/>
    <p:sldId id="260" r:id="rId7"/>
    <p:sldId id="297" r:id="rId8"/>
    <p:sldId id="261" r:id="rId9"/>
    <p:sldId id="263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64" r:id="rId25"/>
    <p:sldId id="298" r:id="rId26"/>
    <p:sldId id="302" r:id="rId27"/>
    <p:sldId id="299" r:id="rId28"/>
    <p:sldId id="300" r:id="rId29"/>
    <p:sldId id="301" r:id="rId30"/>
    <p:sldId id="265" r:id="rId31"/>
    <p:sldId id="266" r:id="rId32"/>
    <p:sldId id="268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chicos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ESTUDIAR</c:v>
                </c:pt>
                <c:pt idx="1">
                  <c:v>BOTELLONA</c:v>
                </c:pt>
                <c:pt idx="2">
                  <c:v>DEPORTE</c:v>
                </c:pt>
                <c:pt idx="3">
                  <c:v>TAREAS DE CASA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0.8</c:v>
                </c:pt>
                <c:pt idx="1">
                  <c:v>1.4</c:v>
                </c:pt>
                <c:pt idx="2">
                  <c:v>0.65000000000000036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chicas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ESTUDIAR</c:v>
                </c:pt>
                <c:pt idx="1">
                  <c:v>BOTELLONA</c:v>
                </c:pt>
                <c:pt idx="2">
                  <c:v>DEPORTE</c:v>
                </c:pt>
                <c:pt idx="3">
                  <c:v>TAREAS DE CASA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1.2</c:v>
                </c:pt>
                <c:pt idx="1">
                  <c:v>0.8</c:v>
                </c:pt>
                <c:pt idx="2">
                  <c:v>0.2</c:v>
                </c:pt>
                <c:pt idx="3">
                  <c:v>1.5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ESTUDIAR</c:v>
                </c:pt>
                <c:pt idx="1">
                  <c:v>BOTELLONA</c:v>
                </c:pt>
                <c:pt idx="2">
                  <c:v>DEPORTE</c:v>
                </c:pt>
                <c:pt idx="3">
                  <c:v>TAREAS DE CASA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axId val="134865664"/>
        <c:axId val="134867200"/>
      </c:barChart>
      <c:catAx>
        <c:axId val="134865664"/>
        <c:scaling>
          <c:orientation val="minMax"/>
        </c:scaling>
        <c:axPos val="b"/>
        <c:tickLblPos val="nextTo"/>
        <c:crossAx val="134867200"/>
        <c:crosses val="autoZero"/>
        <c:auto val="1"/>
        <c:lblAlgn val="ctr"/>
        <c:lblOffset val="100"/>
      </c:catAx>
      <c:valAx>
        <c:axId val="134867200"/>
        <c:scaling>
          <c:orientation val="minMax"/>
        </c:scaling>
        <c:axPos val="l"/>
        <c:majorGridlines/>
        <c:numFmt formatCode="General" sourceLinked="1"/>
        <c:tickLblPos val="nextTo"/>
        <c:crossAx val="13486566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9460243421781394"/>
          <c:y val="0.41089496774661044"/>
          <c:w val="0.10539756578218633"/>
          <c:h val="0.1363802919191137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4.4701775041370219E-2"/>
          <c:y val="2.7799541728097531E-2"/>
          <c:w val="0.81429496351526642"/>
          <c:h val="0.89087178520604282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12-14 AÑOS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ESTUDIAR</c:v>
                </c:pt>
                <c:pt idx="1">
                  <c:v>BOTELLONA</c:v>
                </c:pt>
                <c:pt idx="2">
                  <c:v>DEPORTE</c:v>
                </c:pt>
                <c:pt idx="3">
                  <c:v>TAREAS DE CASA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0.85000000000000031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15-16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ESTUDIAR</c:v>
                </c:pt>
                <c:pt idx="1">
                  <c:v>BOTELLONA</c:v>
                </c:pt>
                <c:pt idx="2">
                  <c:v>DEPORTE</c:v>
                </c:pt>
                <c:pt idx="3">
                  <c:v>TAREAS DE CASA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0.8</c:v>
                </c:pt>
                <c:pt idx="1">
                  <c:v>1.2</c:v>
                </c:pt>
                <c:pt idx="2">
                  <c:v>0.30000000000000016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17-19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ESTUDIAR</c:v>
                </c:pt>
                <c:pt idx="1">
                  <c:v>BOTELLONA</c:v>
                </c:pt>
                <c:pt idx="2">
                  <c:v>DEPORTE</c:v>
                </c:pt>
                <c:pt idx="3">
                  <c:v>TAREAS DE CASA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</c:v>
                </c:pt>
                <c:pt idx="3">
                  <c:v>0.8</c:v>
                </c:pt>
              </c:numCache>
            </c:numRef>
          </c:val>
        </c:ser>
        <c:axId val="134926336"/>
        <c:axId val="134927872"/>
      </c:barChart>
      <c:catAx>
        <c:axId val="134926336"/>
        <c:scaling>
          <c:orientation val="minMax"/>
        </c:scaling>
        <c:axPos val="b"/>
        <c:tickLblPos val="nextTo"/>
        <c:crossAx val="134927872"/>
        <c:crosses val="autoZero"/>
        <c:auto val="1"/>
        <c:lblAlgn val="ctr"/>
        <c:lblOffset val="100"/>
      </c:catAx>
      <c:valAx>
        <c:axId val="134927872"/>
        <c:scaling>
          <c:orientation val="minMax"/>
        </c:scaling>
        <c:axPos val="l"/>
        <c:majorGridlines/>
        <c:numFmt formatCode="General" sourceLinked="1"/>
        <c:tickLblPos val="nextTo"/>
        <c:crossAx val="13492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80150973224679"/>
          <c:y val="0.37950153959958982"/>
          <c:w val="0.13619849026775316"/>
          <c:h val="0.24099672364374664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77F9-89D1-4C99-A735-3336BAA25F6F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124BC-901C-4960-BF6F-03D57D45FA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83081-E13C-4DBB-87AB-6241792E15BA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410" tIns="47885" rIns="95410" bIns="47885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8341CB1-C8A6-4397-A087-EAC0135C8712}" type="slidenum">
              <a:rPr lang="es-ES" sz="1300">
                <a:solidFill>
                  <a:srgbClr val="000000"/>
                </a:solidFill>
                <a:latin typeface="Arial" charset="0"/>
                <a:ea typeface="Droid Sans Fallback" pitchFamily="34" charset="-128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s-ES" sz="1300">
              <a:solidFill>
                <a:srgbClr val="000000"/>
              </a:solidFill>
              <a:latin typeface="Arial" charset="0"/>
              <a:ea typeface="Droid Sans Fallback" pitchFamily="34" charset="-128"/>
            </a:endParaRPr>
          </a:p>
        </p:txBody>
      </p:sp>
      <p:sp>
        <p:nvSpPr>
          <p:cNvPr id="286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286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lIns="95410" tIns="47885" rIns="95410" bIns="47885" anchor="ctr"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1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D627A8-E476-481B-98AE-85EA292CAF09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2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B3AE79-8322-4CD2-A15B-4A39390296E7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3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95F265-888C-43BC-A418-555163A4E735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4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2E6CC5-E3C6-455C-941D-61F47213EA62}" type="slidenum">
              <a:rPr lang="es-ES" smtClean="0"/>
              <a:pPr/>
              <a:t>21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5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62B517-F4C6-4183-8726-20659157824C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6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58370C-8614-4C06-BF9F-D438B623460D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8239-3619-4862-8091-F31B50BE81C9}" type="slidenum">
              <a:rPr lang="es-ES" smtClean="0"/>
              <a:pPr/>
              <a:t>30</a:t>
            </a:fld>
            <a:endParaRPr lang="es-E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410" tIns="47885" rIns="95410" bIns="47885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31A868-1D0F-487A-A271-B056A46219C4}" type="slidenum">
              <a:rPr lang="es-ES" sz="1300">
                <a:solidFill>
                  <a:srgbClr val="000000"/>
                </a:solidFill>
                <a:latin typeface="Arial" charset="0"/>
                <a:ea typeface="Droid Sans Fallback" pitchFamily="34" charset="-128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s-ES" sz="1300">
              <a:solidFill>
                <a:srgbClr val="000000"/>
              </a:solidFill>
              <a:latin typeface="Arial" charset="0"/>
              <a:ea typeface="Droid Sans Fallback" pitchFamily="34" charset="-128"/>
            </a:endParaRPr>
          </a:p>
        </p:txBody>
      </p:sp>
      <p:sp>
        <p:nvSpPr>
          <p:cNvPr id="327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lIns="95410" tIns="47885" rIns="95410" bIns="47885" anchor="ctr"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44B0D-4513-46B4-B673-772CAF6E7492}" type="slidenum">
              <a:rPr lang="es-ES" smtClean="0"/>
              <a:pPr/>
              <a:t>31</a:t>
            </a:fld>
            <a:endParaRPr lang="es-E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410" tIns="47885" rIns="95410" bIns="47885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6033F2-22C8-49ED-8422-DB7E86762813}" type="slidenum">
              <a:rPr lang="es-ES" sz="1300">
                <a:solidFill>
                  <a:srgbClr val="000000"/>
                </a:solidFill>
                <a:latin typeface="Arial" charset="0"/>
                <a:ea typeface="Droid Sans Fallback" pitchFamily="34" charset="-128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s-ES" sz="1300">
              <a:solidFill>
                <a:srgbClr val="000000"/>
              </a:solidFill>
              <a:latin typeface="Arial" charset="0"/>
              <a:ea typeface="Droid Sans Fallback" pitchFamily="34" charset="-128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lIns="95410" tIns="47885" rIns="95410" bIns="47885" anchor="ctr"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E4E7073B-B90E-45C9-A9B0-DAA20165367F}" type="slidenum">
              <a:rPr lang="es-ES" smtClean="0">
                <a:latin typeface="Arial" pitchFamily="34" charset="0"/>
              </a:rPr>
              <a:pPr defTabSz="955675"/>
              <a:t>34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321" y="685837"/>
            <a:ext cx="5006564" cy="342772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8643" cy="4116482"/>
          </a:xfrm>
          <a:noFill/>
          <a:ln/>
        </p:spPr>
        <p:txBody>
          <a:bodyPr wrap="none" anchor="ctr"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3" tIns="47781" rIns="95563" bIns="47781" anchor="b"/>
          <a:lstStyle/>
          <a:p>
            <a:pPr algn="r" defTabSz="955675" eaLnBrk="1" hangingPunct="1"/>
            <a:fld id="{524F8EFC-7111-4399-A613-132862464330}" type="slidenum">
              <a:rPr lang="es-ES" sz="1300"/>
              <a:pPr algn="r" defTabSz="955675" eaLnBrk="1" hangingPunct="1"/>
              <a:t>35</a:t>
            </a:fld>
            <a:endParaRPr lang="es-ES" sz="130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321" y="685837"/>
            <a:ext cx="5006564" cy="342772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8643" cy="4116482"/>
          </a:xfrm>
          <a:noFill/>
          <a:ln/>
        </p:spPr>
        <p:txBody>
          <a:bodyPr wrap="none" anchor="ctr"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2830A-5280-4C0B-BE69-F07E404DA8FB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410" tIns="47885" rIns="95410" bIns="47885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A0CB35-08B7-487E-B84E-1C5100B44402}" type="slidenum">
              <a:rPr lang="es-ES" sz="1300">
                <a:solidFill>
                  <a:srgbClr val="000000"/>
                </a:solidFill>
                <a:latin typeface="Arial" charset="0"/>
                <a:ea typeface="Droid Sans Fallback" pitchFamily="34" charset="-128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s-ES" sz="1300">
              <a:solidFill>
                <a:srgbClr val="000000"/>
              </a:solidFill>
              <a:latin typeface="Arial" charset="0"/>
              <a:ea typeface="Droid Sans Fallback" pitchFamily="34" charset="-128"/>
            </a:endParaRPr>
          </a:p>
        </p:txBody>
      </p:sp>
      <p:sp>
        <p:nvSpPr>
          <p:cNvPr id="297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297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lIns="95410" tIns="47885" rIns="95410" bIns="47885" anchor="ctr"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3" tIns="47781" rIns="95563" bIns="47781" anchor="b"/>
          <a:lstStyle/>
          <a:p>
            <a:pPr algn="r" defTabSz="955675" eaLnBrk="1" hangingPunct="1"/>
            <a:fld id="{EAB8825C-A633-490C-9AB5-DA7C2A6C3E3D}" type="slidenum">
              <a:rPr lang="es-ES" sz="1300"/>
              <a:pPr algn="r" defTabSz="955675" eaLnBrk="1" hangingPunct="1"/>
              <a:t>36</a:t>
            </a:fld>
            <a:endParaRPr lang="es-ES" sz="130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321" y="685837"/>
            <a:ext cx="5006564" cy="342772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8643" cy="4116482"/>
          </a:xfrm>
          <a:noFill/>
          <a:ln/>
        </p:spPr>
        <p:txBody>
          <a:bodyPr wrap="none" anchor="ctr"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DDC348A-B8E5-40B7-AA08-DCB402E648FA}" type="slidenum">
              <a:rPr lang="es-ES" smtClean="0">
                <a:latin typeface="Arial" pitchFamily="34" charset="0"/>
              </a:rPr>
              <a:pPr defTabSz="955675"/>
              <a:t>39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3852" y="8684826"/>
            <a:ext cx="2967742" cy="45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9EBB60-0E12-4D1D-A7E5-DA3ADEF1185C}" type="slidenum">
              <a:rPr lang="es-E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solidFill>
            <a:srgbClr val="FFFFFF"/>
          </a:solidFill>
          <a:ln/>
        </p:spPr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1D8DE246-02E8-456E-87FB-7B4F17A58DB9}" type="slidenum">
              <a:rPr lang="es-ES" smtClean="0">
                <a:latin typeface="Arial" pitchFamily="34" charset="0"/>
              </a:rPr>
              <a:pPr defTabSz="955675"/>
              <a:t>43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3852" y="8684826"/>
            <a:ext cx="2967742" cy="45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323407-169D-4923-90CD-20C8468093B4}" type="slidenum">
              <a:rPr lang="es-E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solidFill>
            <a:srgbClr val="FFFFFF"/>
          </a:solidFill>
          <a:ln/>
        </p:spPr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EA144773-D918-42AE-8BC8-E4CF8D158C06}" type="slidenum">
              <a:rPr lang="es-ES" smtClean="0">
                <a:latin typeface="Arial" pitchFamily="34" charset="0"/>
              </a:rPr>
              <a:pPr defTabSz="955675"/>
              <a:t>44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3852" y="8684826"/>
            <a:ext cx="2967742" cy="45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A18D85-F804-4F1A-8207-2985EA1087FE}" type="slidenum">
              <a:rPr lang="es-E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solidFill>
            <a:srgbClr val="FFFFFF"/>
          </a:solidFill>
          <a:ln/>
        </p:spPr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8324FFF9-79DF-49CB-B981-ED8CE855AB25}" type="slidenum">
              <a:rPr lang="es-ES" smtClean="0">
                <a:latin typeface="Arial" pitchFamily="34" charset="0"/>
              </a:rPr>
              <a:pPr defTabSz="955675"/>
              <a:t>48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3852" y="8684826"/>
            <a:ext cx="2967742" cy="45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7151C31-A7CE-4098-9C3A-5D288707D374}" type="slidenum">
              <a:rPr lang="es-E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solidFill>
            <a:srgbClr val="FFFFFF"/>
          </a:solidFill>
          <a:ln/>
        </p:spPr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52EBDB4D-8D62-41C3-9F94-62253A924EA8}" type="slidenum">
              <a:rPr lang="es-ES" smtClean="0">
                <a:latin typeface="Arial" pitchFamily="34" charset="0"/>
              </a:rPr>
              <a:pPr defTabSz="955675"/>
              <a:t>52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3852" y="8684826"/>
            <a:ext cx="2967742" cy="45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3E6581-A4BC-4D2E-A4CC-2755BCE4DB3E}" type="slidenum">
              <a:rPr lang="es-E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solidFill>
            <a:srgbClr val="FFFFFF"/>
          </a:solidFill>
          <a:ln/>
        </p:spPr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5C63C242-AA25-4439-8B94-9B5E8AA9F12E}" type="slidenum">
              <a:rPr lang="es-ES" smtClean="0">
                <a:latin typeface="Arial" pitchFamily="34" charset="0"/>
              </a:rPr>
              <a:pPr defTabSz="955675"/>
              <a:t>56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3852" y="8684826"/>
            <a:ext cx="2967742" cy="45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211D3AC-5009-469B-B4AB-B1077F9CD4B3}" type="slidenum">
              <a:rPr lang="es-ES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56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solidFill>
            <a:srgbClr val="FFFFFF"/>
          </a:solidFill>
          <a:ln/>
        </p:spPr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85CF4-DA7E-49C7-9C0E-0548D2519347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410" tIns="47885" rIns="95410" bIns="47885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D18534-496C-489B-922D-88829F33A43B}" type="slidenum">
              <a:rPr lang="es-ES" sz="1300">
                <a:solidFill>
                  <a:srgbClr val="000000"/>
                </a:solidFill>
                <a:latin typeface="Arial" charset="0"/>
                <a:ea typeface="Droid Sans Fallback" pitchFamily="34" charset="-128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s-ES" sz="1300">
              <a:solidFill>
                <a:srgbClr val="000000"/>
              </a:solidFill>
              <a:latin typeface="Arial" charset="0"/>
              <a:ea typeface="Droid Sans Fallback" pitchFamily="34" charset="-128"/>
            </a:endParaRPr>
          </a:p>
        </p:txBody>
      </p:sp>
      <p:sp>
        <p:nvSpPr>
          <p:cNvPr id="307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07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lIns="95410" tIns="47885" rIns="95410" bIns="47885" anchor="ctr"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2CD6AC-856A-4004-83A8-CCF94C9954B1}" type="slidenum">
              <a:rPr lang="es-ES"/>
              <a:pPr/>
              <a:t>7</a:t>
            </a:fld>
            <a:endParaRPr lang="es-E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640" y="4343839"/>
            <a:ext cx="5475506" cy="410397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E893B-16A9-4C7E-B3BC-AA7984F4F3D3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410" tIns="47885" rIns="95410" bIns="47885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ED2A4F-D219-498F-B952-FB018E5DEC1F}" type="slidenum">
              <a:rPr lang="es-ES" sz="1300">
                <a:solidFill>
                  <a:srgbClr val="000000"/>
                </a:solidFill>
                <a:latin typeface="Arial" charset="0"/>
                <a:ea typeface="Droid Sans Fallback" pitchFamily="34" charset="-128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s-ES" sz="1300">
              <a:solidFill>
                <a:srgbClr val="000000"/>
              </a:solidFill>
              <a:latin typeface="Arial" charset="0"/>
              <a:ea typeface="Droid Sans Fallback" pitchFamily="34" charset="-128"/>
            </a:endParaRPr>
          </a:p>
        </p:txBody>
      </p:sp>
      <p:sp>
        <p:nvSpPr>
          <p:cNvPr id="317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lIns="95410" tIns="47885" rIns="95410" bIns="47885" anchor="ctr"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E893B-16A9-4C7E-B3BC-AA7984F4F3D3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410" tIns="47885" rIns="95410" bIns="47885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ED2A4F-D219-498F-B952-FB018E5DEC1F}" type="slidenum">
              <a:rPr lang="es-ES" sz="1300">
                <a:solidFill>
                  <a:srgbClr val="000000"/>
                </a:solidFill>
                <a:latin typeface="Arial" charset="0"/>
                <a:ea typeface="Droid Sans Fallback" pitchFamily="34" charset="-128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s-ES" sz="1300">
              <a:solidFill>
                <a:srgbClr val="000000"/>
              </a:solidFill>
              <a:latin typeface="Arial" charset="0"/>
              <a:ea typeface="Droid Sans Fallback" pitchFamily="34" charset="-128"/>
            </a:endParaRPr>
          </a:p>
        </p:txBody>
      </p:sp>
      <p:sp>
        <p:nvSpPr>
          <p:cNvPr id="317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 wrap="none" lIns="95410" tIns="47885" rIns="95410" bIns="47885" anchor="ctr"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78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BEB4B-0C80-4161-9010-959FE5F32D09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79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EB77B-4320-4EDE-A1E8-1D37F911435E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0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06BF8-1746-4149-A516-B2C99D08CD5A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0437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fld id="{3899026C-3079-4B26-A031-5984640566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6549A-4C7C-4B8D-81D8-AE4B63B1B785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78B12-CAE1-4E3C-8C59-36AAA31913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es/url?sa=i&amp;rct=j&amp;q=&amp;esrc=s&amp;source=images&amp;cd=&amp;cad=rja&amp;uact=8&amp;ved=2ahUKEwjAsMvWlrzaAhVBXRQKHbuJBK4QjRx6BAgAEAU&amp;url=https://blog.cognifit.com/es/piramide-de-maslow/&amp;psig=AOvVaw2gjsvyXJIQit5yz1j52ghw&amp;ust=15238781482421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Q8bQrKRzcW0/Rf7T3m2XRfI/AAAAAAAAAAs/acBUWwVA4cQ/s1600-h/campeones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Q8bQrKRzcW0/Rf7T3m2XRfI/AAAAAAAAAAs/acBUWwVA4cQ/s1600-h/campeones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iahsbg7rLaAhUSy6QKHcGPA8EQjRx6BAgAEAU&amp;url=http://lacronicadesalamanca.com/196765-el-miedo-al-fracaso-es-un-miedo-al-exito-encubierto/&amp;psig=AOvVaw3wJ2LEqQGBa8E6czns1crL&amp;ust=1523558203416477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Aj8CVlLzaAhWEuxQKHd6ICEYQjRx6BAgAEAU&amp;url=https://www.inforesidencias.com/centros/buscador/residencias/castilla-la-mancha/albacete/alcaraz-albacete&amp;psig=AOvVaw1BdT0wfNYurry76ims5crn&amp;ust=152387746090392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76400"/>
            <a:ext cx="4648200" cy="227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3400" y="914400"/>
            <a:ext cx="7905750" cy="7666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000" b="1" dirty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000" b="1" dirty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000" b="1" dirty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000" b="1" dirty="0">
              <a:solidFill>
                <a:srgbClr val="04617B"/>
              </a:solidFill>
              <a:latin typeface="Garamond" pitchFamily="16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4400" b="1" dirty="0">
              <a:solidFill>
                <a:srgbClr val="04617B"/>
              </a:solidFill>
              <a:latin typeface="Garamond" pitchFamily="16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4400" b="1" dirty="0">
              <a:solidFill>
                <a:srgbClr val="04617B"/>
              </a:solidFill>
              <a:latin typeface="Garamond" pitchFamily="16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4400" b="1" dirty="0">
              <a:solidFill>
                <a:srgbClr val="04617B"/>
              </a:solidFill>
              <a:latin typeface="Garamond" pitchFamily="16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dirty="0">
                <a:solidFill>
                  <a:srgbClr val="0F6FC6"/>
                </a:solidFill>
                <a:latin typeface="Calibri" pitchFamily="32" charset="0"/>
              </a:rPr>
              <a:t>ESCUELA DE </a:t>
            </a:r>
            <a:r>
              <a:rPr lang="es-ES" sz="4000" b="1" dirty="0" smtClean="0">
                <a:solidFill>
                  <a:srgbClr val="0F6FC6"/>
                </a:solidFill>
                <a:latin typeface="Calibri" pitchFamily="32" charset="0"/>
              </a:rPr>
              <a:t>FAMILIAS</a:t>
            </a:r>
            <a:endParaRPr lang="es-ES" sz="4000" b="1" dirty="0">
              <a:solidFill>
                <a:srgbClr val="0F6FC6"/>
              </a:solidFill>
              <a:latin typeface="Calibri" pitchFamily="32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4000" b="1" dirty="0">
              <a:solidFill>
                <a:srgbClr val="0F6FC6"/>
              </a:solidFill>
              <a:latin typeface="Calibri" pitchFamily="32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 dirty="0">
                <a:solidFill>
                  <a:srgbClr val="0F6FC6"/>
                </a:solidFill>
                <a:latin typeface="Calibri" pitchFamily="32" charset="0"/>
              </a:rPr>
              <a:t>EL TIEMPO DE OCIO Y EL GRUPO DE IGUALES </a:t>
            </a: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4000" b="1" dirty="0">
              <a:solidFill>
                <a:srgbClr val="0F6FC6"/>
              </a:solidFill>
              <a:latin typeface="Calibri" pitchFamily="32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dirty="0">
                <a:solidFill>
                  <a:srgbClr val="0F6FC6"/>
                </a:solidFill>
                <a:latin typeface="Calibri" pitchFamily="32" charset="0"/>
              </a:rPr>
              <a:t> </a:t>
            </a: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000" b="1" dirty="0">
              <a:solidFill>
                <a:srgbClr val="04617B"/>
              </a:solidFill>
              <a:latin typeface="Calibri" pitchFamily="32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000" b="1" dirty="0">
              <a:solidFill>
                <a:srgbClr val="04617B"/>
              </a:solidFill>
              <a:latin typeface="Garamond" pitchFamily="16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000" b="1" dirty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000" b="1" dirty="0">
              <a:solidFill>
                <a:srgbClr val="0461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85728"/>
            <a:ext cx="8183563" cy="9286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>
                <a:solidFill>
                  <a:srgbClr val="488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Droid Sans Fallback" pitchFamily="34" charset="-128"/>
              </a:rPr>
              <a:t>¿QUÉ ES EL OCIO Y EL TIEMPO LIBRE   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000108"/>
            <a:ext cx="8183563" cy="54006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82880" tIns="91440"/>
          <a:lstStyle/>
          <a:p>
            <a:pPr marL="265113" indent="-263525" defTabSz="449263" eaLnBrk="0" hangingPunct="0">
              <a:spcBef>
                <a:spcPts val="250"/>
              </a:spcBef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sz="2000" b="1" dirty="0" smtClean="0">
                <a:solidFill>
                  <a:srgbClr val="000000"/>
                </a:solidFill>
                <a:latin typeface="Calibri" pitchFamily="32" charset="0"/>
                <a:ea typeface="Droid Sans Fallback" pitchFamily="34" charset="-128"/>
              </a:rPr>
              <a:t>LA MEJOR FORMA DE FOMENTAR LA CREATIVIDAD</a:t>
            </a:r>
            <a:endParaRPr lang="es-ES" sz="2000" b="1" dirty="0">
              <a:solidFill>
                <a:srgbClr val="000000"/>
              </a:solidFill>
              <a:latin typeface="Calibri" pitchFamily="32" charset="0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263525" indent="-261938" defTabSz="449263" eaLnBrk="0" hangingPunct="0">
              <a:lnSpc>
                <a:spcPct val="150000"/>
              </a:lnSpc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071678"/>
            <a:ext cx="4857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s-ES" sz="3600" i="1" dirty="0" smtClean="0"/>
              <a:t>Olvidar acciones cotidianas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s-ES" sz="3600" i="1" dirty="0" smtClean="0"/>
              <a:t>Efecto de punta de la lengua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s-ES" sz="3600" i="1" dirty="0" smtClean="0"/>
              <a:t>Confundir las fechas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tx2"/>
                </a:solidFill>
              </a:rPr>
              <a:t>Fallos comunes de la memoria</a:t>
            </a: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4" name="Picture 4" descr="https://encrypted-tbn1.gstatic.com/images?q=tbn:ANd9GcS-UjghgecI0L2nI-DjZcIj8DAORShVUV42ITx0D6CdpdGYs2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1829941" cy="1930524"/>
          </a:xfrm>
          <a:prstGeom prst="rect">
            <a:avLst/>
          </a:prstGeom>
          <a:noFill/>
        </p:spPr>
      </p:pic>
      <p:pic>
        <p:nvPicPr>
          <p:cNvPr id="5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Normalmente este tipo de olvidos se dan en</a:t>
            </a:r>
          </a:p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acciones "sobre-aprendidas" es decir, muy repetidas y por lo tanto muy automatizadas.</a:t>
            </a:r>
          </a:p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Démonos cuenta cómo, en más del 90% de las</a:t>
            </a:r>
          </a:p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veces, cuando se acude a comprobar si se realizó la acción o no, normalmente se hizo de forma correcta.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b="1" dirty="0" smtClean="0">
                <a:solidFill>
                  <a:schemeClr val="tx2"/>
                </a:solidFill>
              </a:rPr>
              <a:t>¿Por qué ocurre?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Picture 2" descr="Imatge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>
              <a:defRPr/>
            </a:pPr>
            <a:r>
              <a:rPr lang="es-ES" sz="2800" dirty="0" smtClean="0"/>
              <a:t>Y una tarea que es automatizada implica a nivel cognitivo: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800" dirty="0" smtClean="0"/>
              <a:t>- Un menor gasto o uso de la atención y de la Memoria de Trabajo.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800" dirty="0" smtClean="0"/>
              <a:t>- Mayor posibilidad de uso de la memoria de trabajo para otra actividad.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800" dirty="0" smtClean="0"/>
              <a:t>- Menor recuerdo de haber realizado la acción, al realizarla sin apenas atención.</a:t>
            </a:r>
            <a:endParaRPr lang="es-ES" sz="2800" dirty="0"/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473277"/>
            <a:ext cx="1762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S" smtClean="0"/>
              <a:t>PON EN  MARCHA TU INGENIO Y PIENSA LA RESPUESTA CORRECTA A LAS SIGUIENTES PREGUNTAS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dirty="0" smtClean="0"/>
              <a:t>Creatividad</a:t>
            </a:r>
            <a:endParaRPr lang="es-ES" dirty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500438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2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s-ES" sz="3200" b="1" smtClean="0"/>
              <a:t>¿Tienen 4 de julio en Inglaterra?</a:t>
            </a:r>
          </a:p>
          <a:p>
            <a:pPr marL="514350" indent="-514350">
              <a:buFont typeface="Wingdings 2" pitchFamily="18" charset="2"/>
              <a:buNone/>
            </a:pPr>
            <a:endParaRPr lang="es-ES" sz="3200" b="1" smtClean="0"/>
          </a:p>
          <a:p>
            <a:pPr marL="514350" indent="-514350">
              <a:buFont typeface="Wingdings" pitchFamily="2" charset="2"/>
              <a:buAutoNum type="alphaLcParenR"/>
            </a:pPr>
            <a:r>
              <a:rPr lang="es-ES" sz="3200" b="1" smtClean="0"/>
              <a:t>Si</a:t>
            </a:r>
          </a:p>
          <a:p>
            <a:pPr marL="514350" indent="-514350">
              <a:buFont typeface="Wingdings" pitchFamily="2" charset="2"/>
              <a:buAutoNum type="alphaLcParenR"/>
            </a:pPr>
            <a:r>
              <a:rPr lang="es-ES" sz="3200" b="1" smtClean="0"/>
              <a:t>No</a:t>
            </a:r>
          </a:p>
          <a:p>
            <a:pPr marL="514350" indent="-514350">
              <a:buFont typeface="Wingdings" pitchFamily="2" charset="2"/>
              <a:buAutoNum type="alphaLcParenR"/>
            </a:pPr>
            <a:r>
              <a:rPr lang="es-ES" sz="3200" b="1" smtClean="0"/>
              <a:t>No se</a:t>
            </a:r>
          </a:p>
        </p:txBody>
      </p:sp>
      <p:pic>
        <p:nvPicPr>
          <p:cNvPr id="65539" name="Picture 2" descr="https://encrypted-tbn3.gstatic.com/images?q=tbn:ANd9GcQVL6P0jolUjfSJ5kEvN2fNA-AJckjayrmeSerYHwjRbl6EXC2_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73463"/>
            <a:ext cx="30892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2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33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3200" b="1" dirty="0" smtClean="0"/>
              <a:t>2.Algunos meses tiene 31 días ¿cuantos tienen 28?</a:t>
            </a:r>
          </a:p>
          <a:p>
            <a:pPr>
              <a:buFont typeface="Wingdings" pitchFamily="2" charset="2"/>
              <a:buNone/>
            </a:pPr>
            <a:endParaRPr lang="es-ES" sz="3200" b="1" dirty="0" smtClean="0"/>
          </a:p>
          <a:p>
            <a:pPr>
              <a:buFont typeface="Wingdings" pitchFamily="2" charset="2"/>
              <a:buNone/>
            </a:pPr>
            <a:r>
              <a:rPr lang="es-ES" sz="3200" b="1" dirty="0" smtClean="0"/>
              <a:t>a) No se</a:t>
            </a:r>
          </a:p>
          <a:p>
            <a:pPr>
              <a:buFont typeface="Wingdings" pitchFamily="2" charset="2"/>
              <a:buNone/>
            </a:pPr>
            <a:r>
              <a:rPr lang="es-ES" sz="3200" b="1" dirty="0" smtClean="0"/>
              <a:t>b) 1</a:t>
            </a:r>
          </a:p>
          <a:p>
            <a:pPr>
              <a:buFont typeface="Wingdings" pitchFamily="2" charset="2"/>
              <a:buNone/>
            </a:pPr>
            <a:r>
              <a:rPr lang="es-ES" sz="3200" b="1" dirty="0" smtClean="0"/>
              <a:t>c)2</a:t>
            </a:r>
          </a:p>
          <a:p>
            <a:pPr>
              <a:buFont typeface="Wingdings" pitchFamily="2" charset="2"/>
              <a:buNone/>
            </a:pPr>
            <a:r>
              <a:rPr lang="es-ES" sz="3200" b="1" dirty="0" smtClean="0"/>
              <a:t>d) 3</a:t>
            </a:r>
          </a:p>
          <a:p>
            <a:pPr>
              <a:buFont typeface="Wingdings" pitchFamily="2" charset="2"/>
              <a:buNone/>
            </a:pPr>
            <a:r>
              <a:rPr lang="es-ES" sz="3200" b="1" dirty="0" smtClean="0"/>
              <a:t>e) 12</a:t>
            </a:r>
          </a:p>
          <a:p>
            <a:pPr>
              <a:buFont typeface="Wingdings" pitchFamily="2" charset="2"/>
              <a:buNone/>
            </a:pPr>
            <a:endParaRPr lang="es-ES" dirty="0" smtClean="0"/>
          </a:p>
          <a:p>
            <a:endParaRPr lang="es-ES" dirty="0" smtClean="0"/>
          </a:p>
        </p:txBody>
      </p:sp>
      <p:pic>
        <p:nvPicPr>
          <p:cNvPr id="66563" name="Picture 2" descr="https://encrypted-tbn0.gstatic.com/images?q=tbn:ANd9GcRumpjslgxRTqwWWaZdUPQzlhMyMngZKWNV2fIJrMroGY11Elwq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68638"/>
            <a:ext cx="25923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546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sz="3200" b="1" dirty="0" smtClean="0"/>
              <a:t>3.¿Es legal que en california un hombre se case con la hermana de su viuda?</a:t>
            </a:r>
          </a:p>
          <a:p>
            <a:pPr>
              <a:buFont typeface="Wingdings" pitchFamily="2" charset="2"/>
              <a:buNone/>
              <a:defRPr/>
            </a:pPr>
            <a:endParaRPr lang="es-ES" sz="3200" b="1" dirty="0" smtClean="0"/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sz="3200" b="1" dirty="0" smtClean="0"/>
              <a:t>Si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sz="3200" b="1" dirty="0" smtClean="0"/>
              <a:t>No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sz="3200" b="1" dirty="0" smtClean="0"/>
              <a:t>No se</a:t>
            </a:r>
          </a:p>
        </p:txBody>
      </p:sp>
      <p:pic>
        <p:nvPicPr>
          <p:cNvPr id="67587" name="Picture 2" descr="https://encrypted-tbn3.gstatic.com/images?q=tbn:ANd9GcSR3wfm5OkmMescpF2rGdUvWSteQGTSEkdLdJLGvDeHnK95sY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852738"/>
            <a:ext cx="23177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292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sz="3200" b="1" dirty="0" smtClean="0"/>
              <a:t>4..Divide 30 entre ½  y súmale 10¿Cuánto te sale?</a:t>
            </a:r>
          </a:p>
          <a:p>
            <a:pPr>
              <a:buFont typeface="Wingdings" pitchFamily="2" charset="2"/>
              <a:buNone/>
              <a:defRPr/>
            </a:pPr>
            <a:endParaRPr lang="es-ES" sz="3200" b="1" dirty="0" smtClean="0"/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sz="3200" b="1" dirty="0" smtClean="0"/>
              <a:t>25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sz="3200" b="1" dirty="0" smtClean="0"/>
              <a:t>15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sz="3200" b="1" dirty="0" smtClean="0"/>
              <a:t>10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sz="3200" b="1" dirty="0" smtClean="0"/>
              <a:t>60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sz="3200" b="1" dirty="0" smtClean="0"/>
              <a:t>70</a:t>
            </a:r>
            <a:endParaRPr lang="es-ES" sz="3200" b="1" dirty="0"/>
          </a:p>
        </p:txBody>
      </p:sp>
      <p:pic>
        <p:nvPicPr>
          <p:cNvPr id="68611" name="Picture 2" descr="https://encrypted-tbn0.gstatic.com/images?q=tbn:ANd9GcTz-9Gj-pGiwwIX6Iiv-bfww3SheHk1pkYbHBomQiONy7SPVrq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24175"/>
            <a:ext cx="27527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b="1" dirty="0" smtClean="0"/>
              <a:t>5. De estas cuatro palabras ¿Cuál es la intrusa?</a:t>
            </a:r>
          </a:p>
          <a:p>
            <a:pPr>
              <a:buFont typeface="Wingdings" pitchFamily="2" charset="2"/>
              <a:buNone/>
              <a:defRPr/>
            </a:pPr>
            <a:endParaRPr lang="es-ES" b="1" dirty="0" smtClean="0"/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Camberra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Nueva York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Viena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Madrid</a:t>
            </a:r>
            <a:endParaRPr lang="es-ES" b="1" dirty="0"/>
          </a:p>
        </p:txBody>
      </p:sp>
      <p:pic>
        <p:nvPicPr>
          <p:cNvPr id="69635" name="Picture 2" descr="https://encrypted-tbn3.gstatic.com/images?q=tbn:ANd9GcSGsuKtOc1TgUggrmx8ryUiFPrlEWQN0vMhABXTL0Dv2Dl3hx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23034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93038" cy="2438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5400" b="1" i="1" u="sng" dirty="0" smtClean="0">
                <a:solidFill>
                  <a:schemeClr val="tx2">
                    <a:satMod val="130000"/>
                  </a:schemeClr>
                </a:solidFill>
              </a:rPr>
              <a:t>OCIO </a:t>
            </a:r>
            <a:r>
              <a:rPr lang="es-ES" sz="5400" b="1" i="1" u="sng" dirty="0">
                <a:solidFill>
                  <a:schemeClr val="tx2">
                    <a:satMod val="130000"/>
                  </a:schemeClr>
                </a:solidFill>
              </a:rPr>
              <a:t>Y GRUPO DE IGUALES</a:t>
            </a: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19" name="Picture 3" descr="Tiempo_de_oc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6438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b="1" dirty="0" smtClean="0"/>
              <a:t>6. ¿Cuántas semanas tiene un año?</a:t>
            </a:r>
          </a:p>
          <a:p>
            <a:pPr>
              <a:buFont typeface="Wingdings" pitchFamily="2" charset="2"/>
              <a:buNone/>
              <a:defRPr/>
            </a:pPr>
            <a:endParaRPr lang="es-ES" b="1" dirty="0" smtClean="0"/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12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52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30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365</a:t>
            </a:r>
          </a:p>
        </p:txBody>
      </p:sp>
      <p:pic>
        <p:nvPicPr>
          <p:cNvPr id="70659" name="Picture 2" descr="https://encrypted-tbn0.gstatic.com/images?q=tbn:ANd9GcR3uE_gCb1EiJEwmh1f3mRsc5DeOafNQ32GpzS-JteSsmjd2_SZ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475"/>
            <a:ext cx="26479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b="1" dirty="0" smtClean="0"/>
              <a:t>7. ¿Cada cuántos años se celebran los juegos olímpicos?</a:t>
            </a:r>
          </a:p>
          <a:p>
            <a:pPr>
              <a:buFont typeface="Wingdings" pitchFamily="2" charset="2"/>
              <a:buNone/>
              <a:defRPr/>
            </a:pPr>
            <a:endParaRPr lang="es-ES" b="1" dirty="0" smtClean="0"/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12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4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8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10</a:t>
            </a:r>
            <a:endParaRPr lang="es-ES" b="1" dirty="0"/>
          </a:p>
        </p:txBody>
      </p:sp>
      <p:pic>
        <p:nvPicPr>
          <p:cNvPr id="71683" name="Picture 2" descr="https://encrypted-tbn3.gstatic.com/images?q=tbn:ANd9GcQH21eU1XiDv6BgxcM_ZU71T8wh5nHP4DKOXjxO1d_eY8z8-QC_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22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b="1" dirty="0" smtClean="0"/>
              <a:t>8. ¿Cuántos animales de cada sexo llevo </a:t>
            </a:r>
            <a:r>
              <a:rPr lang="es-ES" b="1" dirty="0" err="1" smtClean="0"/>
              <a:t>Moíses</a:t>
            </a:r>
            <a:r>
              <a:rPr lang="es-ES" b="1" dirty="0" smtClean="0"/>
              <a:t> en el arca?</a:t>
            </a:r>
          </a:p>
          <a:p>
            <a:pPr>
              <a:buFont typeface="Wingdings" pitchFamily="2" charset="2"/>
              <a:buNone/>
              <a:defRPr/>
            </a:pPr>
            <a:endParaRPr lang="es-ES" b="1" dirty="0" smtClean="0"/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0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2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1</a:t>
            </a:r>
          </a:p>
          <a:p>
            <a:pPr marL="514350" indent="-514350">
              <a:buFont typeface="Wingdings 2" pitchFamily="18" charset="2"/>
              <a:buNone/>
              <a:defRPr/>
            </a:pPr>
            <a:endParaRPr lang="es-ES" b="1" dirty="0"/>
          </a:p>
        </p:txBody>
      </p:sp>
      <p:pic>
        <p:nvPicPr>
          <p:cNvPr id="72707" name="Picture 2" descr="https://encrypted-tbn1.gstatic.com/images?q=tbn:ANd9GcQElMfCaRZU2F3iGADrZQ_HIE7aQge0H4Lg_3PARbd2QFCFQEV9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85992"/>
            <a:ext cx="3813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b="1" dirty="0" smtClean="0"/>
              <a:t>9. ¿Cuál es el continente más grande del mundo?</a:t>
            </a:r>
          </a:p>
          <a:p>
            <a:pPr>
              <a:buFont typeface="Wingdings" pitchFamily="2" charset="2"/>
              <a:buNone/>
              <a:defRPr/>
            </a:pPr>
            <a:endParaRPr lang="es-ES" b="1" dirty="0" smtClean="0"/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Asia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América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Europa</a:t>
            </a:r>
          </a:p>
          <a:p>
            <a:pPr marL="514350" indent="-514350">
              <a:buFont typeface="Wingdings" pitchFamily="2" charset="2"/>
              <a:buAutoNum type="alphaLcParenR"/>
              <a:defRPr/>
            </a:pPr>
            <a:r>
              <a:rPr lang="es-ES" b="1" dirty="0" smtClean="0"/>
              <a:t>África</a:t>
            </a:r>
            <a:endParaRPr lang="es-ES" b="1" dirty="0"/>
          </a:p>
        </p:txBody>
      </p:sp>
      <p:pic>
        <p:nvPicPr>
          <p:cNvPr id="73731" name="Picture 2" descr="https://encrypted-tbn2.gstatic.com/images?q=tbn:ANd9GcS0VBqYD-wWhjOFCsoE0phw5JVFONAvqbBJjTvM8wGB6-_M2uV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781300"/>
            <a:ext cx="25749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5097462" cy="1462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/>
                </a:solidFill>
              </a:rPr>
              <a:t>Ahora pensemos sobre nuestros hijos/as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667000"/>
            <a:ext cx="7772400" cy="3465513"/>
          </a:xfrm>
        </p:spPr>
        <p:txBody>
          <a:bodyPr/>
          <a:lstStyle/>
          <a:p>
            <a:pPr eaLnBrk="1" hangingPunct="1"/>
            <a:r>
              <a:rPr lang="es-ES" sz="2800" smtClean="0"/>
              <a:t>¿Qué hacen con su tiempo libre?</a:t>
            </a:r>
          </a:p>
          <a:p>
            <a:pPr eaLnBrk="1" hangingPunct="1"/>
            <a:r>
              <a:rPr lang="es-ES" sz="2800" smtClean="0"/>
              <a:t>¿Crees que están satisfechos?</a:t>
            </a:r>
          </a:p>
          <a:p>
            <a:pPr eaLnBrk="1" hangingPunct="1"/>
            <a:r>
              <a:rPr lang="es-ES" sz="2800" smtClean="0"/>
              <a:t>¿Podrían sacarle más partido?</a:t>
            </a:r>
          </a:p>
          <a:p>
            <a:pPr eaLnBrk="1" hangingPunct="1"/>
            <a:r>
              <a:rPr lang="es-ES" sz="2800" smtClean="0"/>
              <a:t>¿Podrían hacer otras cosas?</a:t>
            </a:r>
          </a:p>
          <a:p>
            <a:pPr eaLnBrk="1" hangingPunct="1"/>
            <a:r>
              <a:rPr lang="es-ES" sz="2800" smtClean="0"/>
              <a:t>¿Por qué no las hacen? ¿Qué puede impedírselo?</a:t>
            </a:r>
          </a:p>
        </p:txBody>
      </p:sp>
      <p:pic>
        <p:nvPicPr>
          <p:cNvPr id="15364" name="Picture 5" descr="ANd9GcReyPb-iusqW2vo4yjJyp7AZyOzVez-vj5didxzU2yREk4VKoMGLUxQfiFx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10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5097462" cy="1462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2"/>
                </a:solidFill>
              </a:rPr>
              <a:t>Ahora pensemos sobre nuestros </a:t>
            </a:r>
            <a:r>
              <a:rPr lang="es-ES" sz="3200" dirty="0" smtClean="0">
                <a:solidFill>
                  <a:schemeClr val="tx2"/>
                </a:solidFill>
              </a:rPr>
              <a:t>hijos/as adolescentes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786058"/>
            <a:ext cx="7772400" cy="3346455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" dirty="0" smtClean="0"/>
              <a:t>¿QUÉ LES INQUIETA A LOS ADOLESCENTES?</a:t>
            </a:r>
          </a:p>
        </p:txBody>
      </p:sp>
      <p:pic>
        <p:nvPicPr>
          <p:cNvPr id="15364" name="Picture 5" descr="ANd9GcReyPb-iusqW2vo4yjJyp7AZyOzVez-vj5didxzU2yREk4VKoMGLUxQfiFx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876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Gill Sans MT" pitchFamily="34" charset="0"/>
              </a:rPr>
              <a:t>¿Qué necesitamos?</a:t>
            </a:r>
            <a:endParaRPr lang="es-ES" dirty="0">
              <a:solidFill>
                <a:srgbClr val="0070C0"/>
              </a:solidFill>
              <a:latin typeface="Gill Sans MT" pitchFamily="34" charset="0"/>
            </a:endParaRPr>
          </a:p>
        </p:txBody>
      </p:sp>
      <p:pic>
        <p:nvPicPr>
          <p:cNvPr id="27650" name="Picture 2" descr="Resultat d'imatges de piramide de maslo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8072660" cy="4710121"/>
          </a:xfrm>
          <a:prstGeom prst="rect">
            <a:avLst/>
          </a:prstGeom>
          <a:noFill/>
        </p:spPr>
      </p:pic>
      <p:pic>
        <p:nvPicPr>
          <p:cNvPr id="5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843288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¿QUÉ LES INQUIETA A ELLOS Y ELLAS?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Los amigos</a:t>
            </a:r>
          </a:p>
          <a:p>
            <a:pPr marL="514350" indent="-514350">
              <a:buAutoNum type="arabicPeriod"/>
            </a:pPr>
            <a:r>
              <a:rPr lang="es-ES" dirty="0" smtClean="0"/>
              <a:t>Su aspecto físico</a:t>
            </a:r>
          </a:p>
          <a:p>
            <a:pPr marL="514350" indent="-514350">
              <a:buAutoNum type="arabicPeriod"/>
            </a:pPr>
            <a:r>
              <a:rPr lang="es-ES" dirty="0" smtClean="0"/>
              <a:t>La posición social que ocupan</a:t>
            </a:r>
          </a:p>
          <a:p>
            <a:pPr marL="514350" indent="-514350">
              <a:buAutoNum type="arabicPeriod"/>
            </a:pPr>
            <a:r>
              <a:rPr lang="es-ES" dirty="0" smtClean="0"/>
              <a:t>El móvil</a:t>
            </a:r>
          </a:p>
          <a:p>
            <a:pPr marL="514350" indent="-514350">
              <a:buAutoNum type="arabicPeriod"/>
            </a:pPr>
            <a:r>
              <a:rPr lang="es-ES" dirty="0" smtClean="0"/>
              <a:t>Salir</a:t>
            </a:r>
          </a:p>
          <a:p>
            <a:pPr marL="514350" indent="-514350">
              <a:buAutoNum type="arabicPeriod"/>
            </a:pPr>
            <a:r>
              <a:rPr lang="es-ES" dirty="0" smtClean="0"/>
              <a:t>El consumismo</a:t>
            </a:r>
          </a:p>
          <a:p>
            <a:pPr marL="514350" indent="-514350">
              <a:buAutoNum type="arabicPeriod"/>
            </a:pPr>
            <a:r>
              <a:rPr lang="es-ES" dirty="0" smtClean="0"/>
              <a:t>Tener ingresos económicos</a:t>
            </a:r>
          </a:p>
          <a:p>
            <a:pPr marL="514350" indent="-514350">
              <a:buAutoNum type="arabicPeriod"/>
            </a:pPr>
            <a:r>
              <a:rPr lang="es-ES" dirty="0" smtClean="0"/>
              <a:t>Sentirse útil y competente</a:t>
            </a:r>
          </a:p>
          <a:p>
            <a:pPr marL="514350" indent="-514350">
              <a:buAutoNum type="arabicPeriod"/>
            </a:pPr>
            <a:r>
              <a:rPr lang="es-ES" dirty="0" smtClean="0"/>
              <a:t>Conocimiento nuevos</a:t>
            </a:r>
          </a:p>
          <a:p>
            <a:pPr marL="514350" indent="-514350">
              <a:buAutoNum type="arabicPeriod"/>
            </a:pPr>
            <a:r>
              <a:rPr lang="es-ES" dirty="0" smtClean="0"/>
              <a:t>Mundos fantásticos</a:t>
            </a:r>
          </a:p>
          <a:p>
            <a:pPr marL="514350" indent="-514350">
              <a:buAutoNum type="arabicPeriod"/>
            </a:pPr>
            <a:r>
              <a:rPr lang="es-ES" dirty="0" smtClean="0"/>
              <a:t>Ser criticado por sus padres</a:t>
            </a:r>
            <a:endParaRPr lang="es-ES" dirty="0"/>
          </a:p>
        </p:txBody>
      </p:sp>
      <p:pic>
        <p:nvPicPr>
          <p:cNvPr id="104450" name="Picture 2" descr="Resultado de imagen de piramide mas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000372"/>
            <a:ext cx="2857500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¿QUÉ HACEN LOS/AS ADOLESCENTES?</a:t>
            </a:r>
            <a:endParaRPr lang="es-E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571472" y="1571612"/>
          <a:ext cx="821537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¿QUÉ HACEN LOS/AS ADOLESCENTES?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857224" y="1285860"/>
          <a:ext cx="792961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5" name="Picture 2" descr="https://zientziakultura.files.wordpress.com/2013/04/publicida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396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22marquesinasr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39957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643578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14290"/>
            <a:ext cx="8183563" cy="7143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>
                <a:solidFill>
                  <a:srgbClr val="488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RECOMENDACIONES   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28625" y="428604"/>
            <a:ext cx="8183563" cy="56483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82880" tIns="91440"/>
          <a:lstStyle/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sz="2000" dirty="0">
              <a:latin typeface="+mn-lt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dirty="0">
                <a:latin typeface="+mn-lt"/>
                <a:ea typeface="Droid Sans Fallback" pitchFamily="34" charset="-128"/>
              </a:rPr>
              <a:t>Hablar con ellos para reflexionar sobre cuáles son las actividades que les divierte y cuáles no.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dirty="0">
                <a:latin typeface="+mn-lt"/>
                <a:ea typeface="Droid Sans Fallback" pitchFamily="34" charset="-128"/>
              </a:rPr>
              <a:t>Demostrar interés en sus aficiones.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dirty="0">
                <a:latin typeface="+mn-lt"/>
                <a:ea typeface="Droid Sans Fallback" pitchFamily="34" charset="-128"/>
              </a:rPr>
              <a:t>Evitar juzgar negativamente las actividades que son de su interés o su gusto.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dirty="0">
                <a:latin typeface="+mn-lt"/>
                <a:ea typeface="Droid Sans Fallback" pitchFamily="34" charset="-128"/>
              </a:rPr>
              <a:t>Ofertarle diferentes opciones de diversión. </a:t>
            </a:r>
            <a:r>
              <a:rPr lang="es-ES" dirty="0">
                <a:latin typeface="+mj-lt"/>
              </a:rPr>
              <a:t>Proponer actividades variadas (acampadas, museos, leer, </a:t>
            </a:r>
            <a:r>
              <a:rPr lang="es-ES" dirty="0" err="1">
                <a:latin typeface="+mj-lt"/>
              </a:rPr>
              <a:t>puzzles</a:t>
            </a:r>
            <a:r>
              <a:rPr lang="es-ES" dirty="0">
                <a:latin typeface="+mj-lt"/>
              </a:rPr>
              <a:t>, etc.). 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dirty="0">
                <a:latin typeface="+mn-lt"/>
                <a:ea typeface="Droid Sans Fallback" pitchFamily="34" charset="-128"/>
              </a:rPr>
              <a:t>Entender y respetar que hay una necesidad de vincularse con otros grupos además de la familia. </a:t>
            </a:r>
            <a:r>
              <a:rPr lang="es-ES" dirty="0">
                <a:latin typeface="+mj-lt"/>
              </a:rPr>
              <a:t>estimular y animarlos a socializarse con otros entornos y personas de su edad, compartiendo juegos y actividades de interés similares.</a:t>
            </a:r>
            <a:endParaRPr lang="es-ES" dirty="0">
              <a:latin typeface="+mj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dirty="0">
                <a:latin typeface="+mn-lt"/>
                <a:ea typeface="Droid Sans Fallback" pitchFamily="34" charset="-128"/>
              </a:rPr>
              <a:t>Ayudarle a potenciar su autoestima y a tomar sus propias decisiones. 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1406525" lvl="2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843288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8183563" cy="1050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>
                <a:solidFill>
                  <a:srgbClr val="488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RECOMENDACIONES    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28625" y="1428750"/>
            <a:ext cx="8183563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 tIns="91440"/>
          <a:lstStyle/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dirty="0" smtClean="0">
                <a:latin typeface="Gill Sans MT" pitchFamily="34" charset="0"/>
                <a:ea typeface="Droid Sans Fallback" pitchFamily="34" charset="-128"/>
              </a:rPr>
              <a:t>Apostar por un ocio activo y positivo.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_tradnl" dirty="0">
              <a:latin typeface="Gill Sans MT" pitchFamily="34" charset="0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dirty="0" smtClean="0">
                <a:latin typeface="Gill Sans MT" pitchFamily="34" charset="0"/>
                <a:ea typeface="Droid Sans Fallback" pitchFamily="34" charset="-128"/>
              </a:rPr>
              <a:t>Rechazar el concepto de no hacer nada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_tradnl" dirty="0">
              <a:latin typeface="Gill Sans MT" pitchFamily="34" charset="0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dirty="0" smtClean="0">
                <a:latin typeface="Gill Sans MT" pitchFamily="34" charset="0"/>
                <a:ea typeface="Droid Sans Fallback" pitchFamily="34" charset="-128"/>
              </a:rPr>
              <a:t>Aprender a valorar el ocio como factor de desarrollo de personalidad.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_tradnl" dirty="0">
              <a:latin typeface="Gill Sans MT" pitchFamily="34" charset="0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dirty="0" smtClean="0">
                <a:latin typeface="Gill Sans MT" pitchFamily="34" charset="0"/>
                <a:ea typeface="Droid Sans Fallback" pitchFamily="34" charset="-128"/>
              </a:rPr>
              <a:t>Motivar desde la familia al ocio.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_tradnl" dirty="0">
              <a:latin typeface="Gill Sans MT" pitchFamily="34" charset="0"/>
              <a:ea typeface="Droid Sans Fallback" pitchFamily="34" charset="-128"/>
            </a:endParaRPr>
          </a:p>
          <a:p>
            <a:pPr marL="1406525" lvl="2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2" name="Picture 5" descr="fam-pad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14356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>
                <a:solidFill>
                  <a:srgbClr val="488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sz="2100" dirty="0" smtClean="0">
                <a:latin typeface="+mj-lt"/>
                <a:ea typeface="Droid Sans Fallback" pitchFamily="34" charset="-128"/>
              </a:rPr>
              <a:t>Defender que existen dos vertientes de ocio: la personal y la participativa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_tradnl" sz="2100" dirty="0" smtClean="0">
              <a:latin typeface="+mj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sz="2100" dirty="0" smtClean="0">
                <a:latin typeface="+mj-lt"/>
                <a:ea typeface="Droid Sans Fallback" pitchFamily="34" charset="-128"/>
              </a:rPr>
              <a:t>Mentalizarnos que las matemáticas son tan importantes como la creatividad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_tradnl" sz="2100" dirty="0" smtClean="0">
              <a:latin typeface="+mj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sz="2100" dirty="0" smtClean="0">
                <a:latin typeface="+mj-lt"/>
                <a:ea typeface="Droid Sans Fallback" pitchFamily="34" charset="-128"/>
              </a:rPr>
              <a:t>Informarse de las distintas actividades educativas y de ocio que ofertan distintos recursos a su alcance: Ayuntamiento, casa de la juventud, centro cívico…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" sz="1600" dirty="0" smtClean="0">
              <a:latin typeface="+mj-lt"/>
              <a:ea typeface="Droid Sans Fallback" pitchFamily="34" charset="-128"/>
            </a:endParaRPr>
          </a:p>
          <a:p>
            <a:pPr marL="263525" indent="-261938" algn="ctr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sz="1600" b="1" dirty="0" smtClean="0">
                <a:latin typeface="+mj-lt"/>
              </a:rPr>
              <a:t>Pensad que tan malo es no tener tiempo libre (ya que nos impide el descanso y desconecta) como tenerlo y no saber qué hacer con él</a:t>
            </a:r>
            <a:endParaRPr lang="es-ES_tradnl" sz="1600" b="1" dirty="0" smtClean="0">
              <a:latin typeface="+mj-lt"/>
              <a:ea typeface="Droid Sans Fallback" pitchFamily="34" charset="-128"/>
            </a:endParaRPr>
          </a:p>
          <a:p>
            <a:endParaRPr lang="es-ES" dirty="0"/>
          </a:p>
        </p:txBody>
      </p:sp>
      <p:pic>
        <p:nvPicPr>
          <p:cNvPr id="4" name="Picture 2" descr="Imatge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843288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3000" y="360363"/>
            <a:ext cx="7696200" cy="12398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FAMILIA EN LOS DEPORTES DE COMPETICIÓN</a:t>
            </a: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6" name="Picture 5" descr="Resultado de imagen de fundacion diag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4373">
            <a:off x="304800" y="2819400"/>
            <a:ext cx="16764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12548">
            <a:off x="6892925" y="4273550"/>
            <a:ext cx="17287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Resultado de imagen de LA FAMILIA EN EL DEPOR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071678"/>
            <a:ext cx="4464826" cy="250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81000" y="457200"/>
            <a:ext cx="8183563" cy="1050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 DEPORTE COMO ELEMENTO EDUCATIVO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183563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 tIns="91440"/>
          <a:lstStyle/>
          <a:p>
            <a:pPr marL="263525" indent="-263525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>
                <a:latin typeface="Calibri" pitchFamily="34" charset="0"/>
              </a:rPr>
              <a:t>El deporte para los pequeños puede ser un juego, una fuente de placer por lo que tiene de actividad física, de superación personal y de relación con los otros, convirtiéndose en un elemento más de su educación </a:t>
            </a:r>
          </a:p>
          <a:p>
            <a:pPr marL="263525" indent="-263525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400">
              <a:latin typeface="Calibri" pitchFamily="34" charset="0"/>
            </a:endParaRPr>
          </a:p>
          <a:p>
            <a:pPr marL="263525" indent="-263525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400">
              <a:latin typeface="Calibri" pitchFamily="34" charset="0"/>
            </a:endParaRPr>
          </a:p>
          <a:p>
            <a:pPr marL="263525" indent="-263525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400">
              <a:latin typeface="Calibri" pitchFamily="34" charset="0"/>
            </a:endParaRPr>
          </a:p>
          <a:p>
            <a:pPr marL="263525" indent="-263525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400">
              <a:latin typeface="Calibri" pitchFamily="34" charset="0"/>
            </a:endParaRPr>
          </a:p>
          <a:p>
            <a:pPr marL="263525" indent="-263525" algn="ctr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b="1" i="1">
                <a:latin typeface="Calibri" pitchFamily="34" charset="0"/>
              </a:rPr>
              <a:t>Probablemente no llegará a ser un deportista profesional pero usará el deporte en el futuro para favorecer sus relaciones personales y psicológicas</a:t>
            </a:r>
            <a:endParaRPr lang="es-ES" sz="1600" b="1" i="1">
              <a:solidFill>
                <a:srgbClr val="000000"/>
              </a:solidFill>
              <a:latin typeface="Calibri" pitchFamily="34" charset="0"/>
            </a:endParaRPr>
          </a:p>
          <a:p>
            <a:pPr marL="263525" indent="-263525">
              <a:spcBef>
                <a:spcPts val="250"/>
              </a:spcBef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1600" i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220" name="BLOGGER_PHOTO_ID_5043701584976365042" descr="campeon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9718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Resultado de imagen de fundacion diagra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57912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81000" y="457200"/>
            <a:ext cx="8183563" cy="1050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 DEPORTE COMO ELEMENTO EDUCATIVO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8183563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 tIns="91440"/>
          <a:lstStyle/>
          <a:p>
            <a:pPr marL="263525" indent="-263525">
              <a:spcBef>
                <a:spcPts val="250"/>
              </a:spcBef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>
                <a:solidFill>
                  <a:srgbClr val="000000"/>
                </a:solidFill>
                <a:latin typeface="Calibri" pitchFamily="34" charset="0"/>
              </a:rPr>
              <a:t>MÁS IMPORTANTE QUE GANAR ES:</a:t>
            </a:r>
          </a:p>
          <a:p>
            <a:pPr marL="263525" indent="-263525">
              <a:spcBef>
                <a:spcPts val="250"/>
              </a:spcBef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400">
              <a:solidFill>
                <a:srgbClr val="000000"/>
              </a:solidFill>
              <a:latin typeface="Calibri" pitchFamily="34" charset="0"/>
            </a:endParaRPr>
          </a:p>
          <a:p>
            <a:pPr marL="263525" indent="-263525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b="1"/>
              <a:t>Aprender a jugar juntos</a:t>
            </a:r>
            <a:r>
              <a:rPr lang="es-ES"/>
              <a:t>: el sentimiento de pertenencia a un grupo.</a:t>
            </a:r>
          </a:p>
          <a:p>
            <a:pPr marL="263525" indent="-263525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/>
          </a:p>
          <a:p>
            <a:pPr marL="263525" indent="-263525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b="1"/>
              <a:t>La valoración personal:</a:t>
            </a:r>
            <a:r>
              <a:rPr lang="es-ES"/>
              <a:t> Sentirse necesario para el equipo y sentir como necesarios a todos los otros.</a:t>
            </a:r>
          </a:p>
          <a:p>
            <a:pPr marL="263525" indent="-263525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/>
          </a:p>
          <a:p>
            <a:pPr marL="263525" indent="-263525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b="1"/>
              <a:t>Planificación, normas y constancia</a:t>
            </a:r>
            <a:endParaRPr lang="es-ES"/>
          </a:p>
          <a:p>
            <a:pPr marL="263525" indent="-263525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/>
          </a:p>
          <a:p>
            <a:pPr marL="263525" indent="-263525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b="1"/>
              <a:t>La reflexión personal</a:t>
            </a:r>
            <a:r>
              <a:rPr lang="es-ES"/>
              <a:t> </a:t>
            </a:r>
            <a:r>
              <a:rPr lang="es-ES" b="1"/>
              <a:t>y la comunicación.</a:t>
            </a:r>
            <a:r>
              <a:rPr lang="es-ES"/>
              <a:t> Pasárselo bien jugando y entrenando, pero también comentando el partido.</a:t>
            </a:r>
          </a:p>
          <a:p>
            <a:pPr marL="263525" indent="-263525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/>
          </a:p>
          <a:p>
            <a:pPr marL="263525" indent="-263525"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b="1"/>
              <a:t>Alternativa de ocio.</a:t>
            </a:r>
            <a:endParaRPr lang="es-E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44" name="Picture 5" descr="Resultado de imagen de fundacion diag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7150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81000" y="457200"/>
            <a:ext cx="8183563" cy="1050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 DEPORTE COMO ELEMENTO EDUCATIVO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828800"/>
            <a:ext cx="8183563" cy="380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 tIns="91440"/>
          <a:lstStyle/>
          <a:p>
            <a:pPr marL="263525" indent="-263525">
              <a:spcBef>
                <a:spcPts val="250"/>
              </a:spcBef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>
                <a:solidFill>
                  <a:srgbClr val="000000"/>
                </a:solidFill>
                <a:latin typeface="Calibri" pitchFamily="34" charset="0"/>
              </a:rPr>
              <a:t>Según la encuesta de hábitos deportivos en España; disminuye el 64% entorno a las 6-7 años y el 50% entre los 16-17</a:t>
            </a:r>
          </a:p>
          <a:p>
            <a:pPr marL="263525" indent="-263525" algn="ctr">
              <a:spcBef>
                <a:spcPts val="250"/>
              </a:spcBef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>
                <a:solidFill>
                  <a:srgbClr val="000000"/>
                </a:solidFill>
                <a:latin typeface="Calibri" pitchFamily="34" charset="0"/>
              </a:rPr>
              <a:t>¿POR QUÉ? </a:t>
            </a:r>
            <a:r>
              <a:rPr lang="es-ES" sz="2400" b="1" i="1">
                <a:solidFill>
                  <a:srgbClr val="000000"/>
                </a:solidFill>
                <a:latin typeface="Calibri" pitchFamily="34" charset="0"/>
              </a:rPr>
              <a:t>“Ya no es divertido”</a:t>
            </a:r>
          </a:p>
          <a:p>
            <a:pPr marL="263525" indent="-263525">
              <a:spcBef>
                <a:spcPts val="250"/>
              </a:spcBef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400" b="1">
              <a:solidFill>
                <a:srgbClr val="000000"/>
              </a:solidFill>
              <a:latin typeface="Calibri" pitchFamily="34" charset="0"/>
            </a:endParaRPr>
          </a:p>
          <a:p>
            <a:pPr marL="263525" indent="-263525">
              <a:spcBef>
                <a:spcPts val="250"/>
              </a:spcBef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>
                <a:solidFill>
                  <a:srgbClr val="000000"/>
                </a:solidFill>
                <a:latin typeface="Calibri" pitchFamily="34" charset="0"/>
              </a:rPr>
              <a:t>Razones por las que se abandona el deporte:</a:t>
            </a:r>
            <a:endParaRPr lang="es-ES" sz="2400">
              <a:solidFill>
                <a:srgbClr val="000000"/>
              </a:solidFill>
              <a:latin typeface="Calibri" pitchFamily="34" charset="0"/>
            </a:endParaRPr>
          </a:p>
          <a:p>
            <a:pPr marL="263525" indent="-263525">
              <a:spcBef>
                <a:spcPts val="250"/>
              </a:spcBef>
              <a:buSzPct val="80000"/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>
                <a:solidFill>
                  <a:srgbClr val="000000"/>
                </a:solidFill>
                <a:latin typeface="Calibri" pitchFamily="34" charset="0"/>
              </a:rPr>
              <a:t>Demasiadas exigencias extraescolares</a:t>
            </a:r>
          </a:p>
          <a:p>
            <a:pPr marL="263525" indent="-263525">
              <a:spcBef>
                <a:spcPts val="250"/>
              </a:spcBef>
              <a:buSzPct val="80000"/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>
                <a:solidFill>
                  <a:srgbClr val="000000"/>
                </a:solidFill>
                <a:latin typeface="Calibri" pitchFamily="34" charset="0"/>
              </a:rPr>
              <a:t>Inconstancia propia de la edad</a:t>
            </a:r>
          </a:p>
          <a:p>
            <a:pPr marL="263525" indent="-263525">
              <a:spcBef>
                <a:spcPts val="250"/>
              </a:spcBef>
              <a:buSzPct val="80000"/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>
                <a:solidFill>
                  <a:srgbClr val="000000"/>
                </a:solidFill>
                <a:latin typeface="Calibri" pitchFamily="34" charset="0"/>
              </a:rPr>
              <a:t>Carácter serio de entrenador y entrenamiento</a:t>
            </a:r>
          </a:p>
          <a:p>
            <a:pPr marL="263525" indent="-263525">
              <a:spcBef>
                <a:spcPts val="250"/>
              </a:spcBef>
              <a:buSzPct val="80000"/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>
                <a:solidFill>
                  <a:srgbClr val="0070C0"/>
                </a:solidFill>
                <a:latin typeface="Calibri" pitchFamily="34" charset="0"/>
              </a:rPr>
              <a:t>La presión familiar</a:t>
            </a:r>
          </a:p>
        </p:txBody>
      </p:sp>
      <p:pic>
        <p:nvPicPr>
          <p:cNvPr id="11268" name="BLOGGER_PHOTO_ID_5043701584976365042" descr="campeon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124200"/>
            <a:ext cx="1905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Resultado de imagen de fundacion diagra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b="1" dirty="0" smtClean="0">
                <a:solidFill>
                  <a:schemeClr val="tx2"/>
                </a:solidFill>
              </a:rPr>
              <a:t>OTROS BENEFICIOS PSICOLÓGICOS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1066800" y="2143116"/>
            <a:ext cx="7867650" cy="4105284"/>
          </a:xfrm>
        </p:spPr>
        <p:txBody>
          <a:bodyPr/>
          <a:lstStyle/>
          <a:p>
            <a:r>
              <a:rPr lang="es-ES" sz="3000" dirty="0" smtClean="0"/>
              <a:t>Disminuye la ansiedad</a:t>
            </a:r>
          </a:p>
          <a:p>
            <a:r>
              <a:rPr lang="es-ES" sz="3000" dirty="0" smtClean="0"/>
              <a:t>Posibilita la liberación de tensiones y distracciones</a:t>
            </a:r>
          </a:p>
          <a:p>
            <a:r>
              <a:rPr lang="es-ES" sz="3000" dirty="0" smtClean="0"/>
              <a:t>Es recomendado para el estrés y la depresión</a:t>
            </a:r>
          </a:p>
          <a:p>
            <a:r>
              <a:rPr lang="es-ES" sz="3000" dirty="0" smtClean="0"/>
              <a:t>Mejora la capacidad de memoria y concentración</a:t>
            </a:r>
          </a:p>
        </p:txBody>
      </p:sp>
      <p:pic>
        <p:nvPicPr>
          <p:cNvPr id="12292" name="Picture 5" descr="Resultado de imagen de fundacion diag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esultado de imagen de beneficios psicologicos del depor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357298"/>
            <a:ext cx="21574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 dirty="0" smtClean="0">
                <a:solidFill>
                  <a:schemeClr val="tx2"/>
                </a:solidFill>
              </a:rPr>
              <a:t>FORMACIÓN DEL CARACTER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smtClean="0"/>
              <a:t>Darle importancia a la disciplina</a:t>
            </a:r>
          </a:p>
          <a:p>
            <a:r>
              <a:rPr lang="es-ES" sz="2400" smtClean="0"/>
              <a:t>Valorar el esfuerzo</a:t>
            </a:r>
          </a:p>
          <a:p>
            <a:r>
              <a:rPr lang="es-ES" sz="2400" smtClean="0"/>
              <a:t>Sentido de competitividad</a:t>
            </a:r>
          </a:p>
          <a:p>
            <a:r>
              <a:rPr lang="es-ES" sz="2400" smtClean="0"/>
              <a:t>Respetar y aceptar las diferencias</a:t>
            </a:r>
          </a:p>
          <a:p>
            <a:r>
              <a:rPr lang="es-ES" sz="2400" smtClean="0"/>
              <a:t>Considerar fundamental la cooperación</a:t>
            </a:r>
          </a:p>
          <a:p>
            <a:r>
              <a:rPr lang="es-ES" sz="2400" smtClean="0"/>
              <a:t>Sociabilizar</a:t>
            </a:r>
          </a:p>
          <a:p>
            <a:r>
              <a:rPr lang="es-ES" sz="2400" smtClean="0"/>
              <a:t>Sentido de pertenencia</a:t>
            </a:r>
          </a:p>
          <a:p>
            <a:r>
              <a:rPr lang="es-ES" sz="2400" smtClean="0"/>
              <a:t>Alegría y decepciones</a:t>
            </a:r>
          </a:p>
          <a:p>
            <a:r>
              <a:rPr lang="es-ES" sz="2400" smtClean="0"/>
              <a:t>Mejora la confianza en uno mismo.</a:t>
            </a:r>
          </a:p>
        </p:txBody>
      </p:sp>
      <p:pic>
        <p:nvPicPr>
          <p:cNvPr id="13316" name="Picture 5" descr="Resultado de imagen de fundacion diag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5800" y="2708275"/>
            <a:ext cx="7772400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400" b="1">
                <a:solidFill>
                  <a:srgbClr val="3333CC"/>
                </a:solidFill>
                <a:latin typeface="Comic Sans MS" pitchFamily="66" charset="0"/>
              </a:rPr>
              <a:t>2. EL ROL DE LOS PADRES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6250"/>
            <a:ext cx="2592388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5" descr="Resultado de imagen de fundacion diagra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72388" name="Picture 4" descr="● ¿A qué actividades extraescolares van nuestros hijos?&#10;● ¿Las han elegido ellos?&#10;● ¿Es una elección o una necesidad por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207375" cy="6162675"/>
          </a:xfrm>
          <a:prstGeom prst="rect">
            <a:avLst/>
          </a:prstGeom>
          <a:noFill/>
        </p:spPr>
      </p:pic>
      <p:pic>
        <p:nvPicPr>
          <p:cNvPr id="272389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516563"/>
            <a:ext cx="30575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s-ES" smtClean="0">
              <a:effectLst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5364" name="Picture 5" descr="IMG_1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1463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7943850" cy="944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4000" smtClean="0"/>
              <a:t>TIPOS DE PADRES</a:t>
            </a:r>
          </a:p>
        </p:txBody>
      </p:sp>
      <p:sp>
        <p:nvSpPr>
          <p:cNvPr id="16387" name="Rectangle 6"/>
          <p:cNvSpPr>
            <a:spLocks noGrp="1"/>
          </p:cNvSpPr>
          <p:nvPr>
            <p:ph type="body" idx="4294967295"/>
          </p:nvPr>
        </p:nvSpPr>
        <p:spPr>
          <a:xfrm>
            <a:off x="609600" y="1524000"/>
            <a:ext cx="8324850" cy="4724400"/>
          </a:xfrm>
        </p:spPr>
        <p:txBody>
          <a:bodyPr/>
          <a:lstStyle/>
          <a:p>
            <a:pPr marL="692150" indent="-609600">
              <a:lnSpc>
                <a:spcPct val="90000"/>
              </a:lnSpc>
            </a:pPr>
            <a:r>
              <a:rPr lang="es-ES" sz="2800" b="1" i="1" smtClean="0"/>
              <a:t>Desinteresados</a:t>
            </a:r>
            <a:r>
              <a:rPr lang="es-ES" sz="2800" i="1" smtClean="0"/>
              <a:t>: </a:t>
            </a:r>
            <a:r>
              <a:rPr lang="es-ES" sz="2800" smtClean="0"/>
              <a:t>La característica principal es su ausencia de las actividades. </a:t>
            </a:r>
          </a:p>
          <a:p>
            <a:pPr marL="692150" indent="-609600">
              <a:lnSpc>
                <a:spcPct val="90000"/>
              </a:lnSpc>
            </a:pPr>
            <a:endParaRPr lang="es-ES" sz="2800" i="1" smtClean="0"/>
          </a:p>
          <a:p>
            <a:pPr marL="692150" indent="-609600">
              <a:lnSpc>
                <a:spcPct val="90000"/>
              </a:lnSpc>
            </a:pPr>
            <a:r>
              <a:rPr lang="es-ES" sz="2800" b="1" i="1" smtClean="0"/>
              <a:t>Excesivamente críticos</a:t>
            </a:r>
            <a:r>
              <a:rPr lang="es-ES" sz="2800" i="1" smtClean="0"/>
              <a:t>: </a:t>
            </a:r>
            <a:r>
              <a:rPr lang="es-ES" sz="2800" smtClean="0"/>
              <a:t>critican a sus hijos y los menosprecian. Dan la impresión de que la actividad es mas "suya" que de sus hijos.</a:t>
            </a:r>
            <a:br>
              <a:rPr lang="es-ES" sz="2800" smtClean="0"/>
            </a:br>
            <a:endParaRPr lang="es-ES" sz="2800" smtClean="0"/>
          </a:p>
          <a:p>
            <a:pPr marL="692150" indent="-609600">
              <a:lnSpc>
                <a:spcPct val="90000"/>
              </a:lnSpc>
            </a:pPr>
            <a:r>
              <a:rPr lang="es-ES" sz="2800" b="1" i="1" smtClean="0"/>
              <a:t>Vociferantes:</a:t>
            </a:r>
            <a:r>
              <a:rPr lang="es-ES" sz="2800" i="1" smtClean="0"/>
              <a:t> </a:t>
            </a:r>
            <a:r>
              <a:rPr lang="es-ES" sz="2800" smtClean="0"/>
              <a:t>Se sientan cerca del terreno de juego despotricando y protestando continuamente y gritando a todo el mundo. </a:t>
            </a:r>
          </a:p>
          <a:p>
            <a:pPr marL="692150" indent="-609600">
              <a:lnSpc>
                <a:spcPct val="90000"/>
              </a:lnSpc>
            </a:pPr>
            <a:endParaRPr lang="es-ES" sz="2800" smtClean="0"/>
          </a:p>
        </p:txBody>
      </p:sp>
      <p:pic>
        <p:nvPicPr>
          <p:cNvPr id="16388" name="Picture 2" descr="Resultado de imagen de LA ADOLESCENCIA EN DIBUJO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797" r="11797"/>
          <a:stretch>
            <a:fillRect/>
          </a:stretch>
        </p:blipFill>
        <p:spPr>
          <a:xfrm>
            <a:off x="0" y="0"/>
            <a:ext cx="1905000" cy="1514475"/>
          </a:xfrm>
          <a:prstGeom prst="rect">
            <a:avLst/>
          </a:prstGeom>
          <a:noFill/>
          <a:ln w="9525"/>
        </p:spPr>
      </p:pic>
      <p:pic>
        <p:nvPicPr>
          <p:cNvPr id="16389" name="Picture 5" descr="Resultado de imagen de fundacion diag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7912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990600" y="274638"/>
            <a:ext cx="7943850" cy="792162"/>
          </a:xfr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4000" b="1" smtClean="0">
                <a:effectLst/>
              </a:rPr>
              <a:t>TIPOS DE PADRES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8324850" cy="4267200"/>
          </a:xfrm>
        </p:spPr>
        <p:txBody>
          <a:bodyPr/>
          <a:lstStyle/>
          <a:p>
            <a:pPr marL="692150" indent="-609600">
              <a:lnSpc>
                <a:spcPct val="90000"/>
              </a:lnSpc>
            </a:pPr>
            <a:r>
              <a:rPr lang="es-ES" sz="2400" b="1" i="1" smtClean="0"/>
              <a:t>Entrenadores en la banda</a:t>
            </a:r>
            <a:r>
              <a:rPr lang="es-ES" sz="2400" i="1" smtClean="0"/>
              <a:t>: </a:t>
            </a:r>
            <a:r>
              <a:rPr lang="es-ES" sz="2400" smtClean="0"/>
              <a:t>estos padres proporcionan a los jugadores una continua avalancha de instrucciones.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endParaRPr lang="es-ES" sz="2400" smtClean="0"/>
          </a:p>
          <a:p>
            <a:pPr marL="692150" indent="-609600">
              <a:lnSpc>
                <a:spcPct val="90000"/>
              </a:lnSpc>
            </a:pPr>
            <a:r>
              <a:rPr lang="es-ES" sz="2400" b="1" i="1" smtClean="0"/>
              <a:t>Sobreprotectores</a:t>
            </a:r>
            <a:r>
              <a:rPr lang="es-ES" sz="2400" i="1" smtClean="0"/>
              <a:t>: r</a:t>
            </a:r>
            <a:r>
              <a:rPr lang="es-ES" sz="2400" smtClean="0"/>
              <a:t>epetidamente amenazan con sacar a sus hijos de la actividad. </a:t>
            </a:r>
            <a:br>
              <a:rPr lang="es-ES" sz="2400" smtClean="0"/>
            </a:br>
            <a:endParaRPr lang="es-ES" sz="2400" smtClean="0"/>
          </a:p>
          <a:p>
            <a:pPr marL="692150" indent="-609600">
              <a:lnSpc>
                <a:spcPct val="90000"/>
              </a:lnSpc>
            </a:pPr>
            <a:r>
              <a:rPr lang="es-ES" sz="2400" b="1" i="1" smtClean="0"/>
              <a:t>Padres útiles:</a:t>
            </a:r>
            <a:r>
              <a:rPr lang="es-ES" sz="2400" i="1" smtClean="0"/>
              <a:t> </a:t>
            </a:r>
            <a:r>
              <a:rPr lang="es-ES" sz="2400" smtClean="0"/>
              <a:t>hacen una contribución positiva a las actividades deportivas de sus hijos. </a:t>
            </a:r>
          </a:p>
        </p:txBody>
      </p:sp>
      <p:pic>
        <p:nvPicPr>
          <p:cNvPr id="17412" name="Picture 6" descr="padres-6d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251325"/>
            <a:ext cx="32004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Resultado de imagen de fundacion diag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6250"/>
            <a:ext cx="7200900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5" name="Picture 5" descr="Resultado de imagen de fundacion diagra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>
                <a:solidFill>
                  <a:srgbClr val="3333CC"/>
                </a:solidFill>
                <a:latin typeface="Comic Sans MS" pitchFamily="66" charset="0"/>
              </a:rPr>
              <a:t>3. AGRESIVIDAD EN EL DEPORTE</a:t>
            </a:r>
            <a:br>
              <a:rPr lang="es-ES" sz="4000" b="1">
                <a:solidFill>
                  <a:srgbClr val="3333CC"/>
                </a:solidFill>
                <a:latin typeface="Comic Sans MS" pitchFamily="66" charset="0"/>
              </a:rPr>
            </a:br>
            <a:r>
              <a:rPr lang="es-ES" sz="4000" b="1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es-ES" sz="4000" b="1">
                <a:solidFill>
                  <a:srgbClr val="0000CC"/>
                </a:solidFill>
                <a:latin typeface="Comic Sans MS" pitchFamily="66" charset="0"/>
              </a:rPr>
            </a:br>
            <a:r>
              <a:rPr lang="es-ES" b="1" i="1">
                <a:solidFill>
                  <a:srgbClr val="000000"/>
                </a:solidFill>
              </a:rPr>
              <a:t>“El fútbol es un juego de caballeros jugado por villanos y el rugby es un juego de villanos jugado por caballeros”</a:t>
            </a:r>
            <a:r>
              <a:rPr lang="es-ES" b="1">
                <a:solidFill>
                  <a:srgbClr val="000000"/>
                </a:solidFill>
              </a:rPr>
              <a:t>.</a:t>
            </a:r>
            <a:r>
              <a:rPr lang="es-ES" sz="4000">
                <a:solidFill>
                  <a:srgbClr val="000000"/>
                </a:solidFill>
              </a:rPr>
              <a:t> </a:t>
            </a:r>
            <a:br>
              <a:rPr lang="es-ES" sz="4000">
                <a:solidFill>
                  <a:srgbClr val="000000"/>
                </a:solidFill>
              </a:rPr>
            </a:br>
            <a:endParaRPr lang="es-ES" sz="400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>
                <a:solidFill>
                  <a:srgbClr val="000000"/>
                </a:solidFill>
              </a:rPr>
              <a:t>Reflexión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292600"/>
            <a:ext cx="2190750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5" descr="Resultado de imagen de fundacion diagra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S" b="1" smtClean="0">
                <a:solidFill>
                  <a:srgbClr val="9966FF"/>
                </a:solidFill>
                <a:latin typeface="Comic Sans MS" pitchFamily="66" charset="0"/>
              </a:rPr>
              <a:t>La violencia en el deporte…….</a:t>
            </a:r>
          </a:p>
          <a:p>
            <a:pPr algn="ctr">
              <a:buFont typeface="Wingdings 2" pitchFamily="18" charset="2"/>
              <a:buNone/>
            </a:pPr>
            <a:r>
              <a:rPr lang="es-ES" b="1" smtClean="0">
                <a:solidFill>
                  <a:srgbClr val="9966FF"/>
                </a:solidFill>
                <a:latin typeface="Comic Sans MS" pitchFamily="66" charset="0"/>
              </a:rPr>
              <a:t>¿De dónde surge la violencia?</a:t>
            </a:r>
          </a:p>
          <a:p>
            <a:pPr algn="ctr">
              <a:buFont typeface="Wingdings 2" pitchFamily="18" charset="2"/>
              <a:buNone/>
            </a:pPr>
            <a:r>
              <a:rPr lang="es-ES" b="1" smtClean="0">
                <a:solidFill>
                  <a:srgbClr val="9966FF"/>
                </a:solidFill>
                <a:latin typeface="Comic Sans MS" pitchFamily="66" charset="0"/>
              </a:rPr>
              <a:t>¿¿EL AGRESIVO NACE??</a:t>
            </a:r>
          </a:p>
          <a:p>
            <a:pPr algn="ctr">
              <a:buFont typeface="Wingdings 2" pitchFamily="18" charset="2"/>
              <a:buNone/>
            </a:pPr>
            <a:r>
              <a:rPr lang="es-ES" b="1" smtClean="0">
                <a:solidFill>
                  <a:srgbClr val="9966FF"/>
                </a:solidFill>
                <a:latin typeface="Comic Sans MS" pitchFamily="66" charset="0"/>
              </a:rPr>
              <a:t>¿¿EL AGRESIVO SE HACE??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05200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Resultado de imagen de fundacion diag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ES" sz="2800" b="1" smtClean="0">
                <a:latin typeface="Comic Sans MS" pitchFamily="66" charset="0"/>
              </a:rPr>
              <a:t>El agresivo nace, el violento se hace</a:t>
            </a:r>
          </a:p>
          <a:p>
            <a:pPr>
              <a:buFont typeface="Wingdings" pitchFamily="2" charset="2"/>
              <a:buChar char="q"/>
            </a:pPr>
            <a:r>
              <a:rPr lang="es-ES" sz="2800" b="1" smtClean="0">
                <a:latin typeface="Comic Sans MS" pitchFamily="66" charset="0"/>
              </a:rPr>
              <a:t>Agresividad y violencia, por tanto, no son la misma cosa </a:t>
            </a:r>
          </a:p>
          <a:p>
            <a:pPr>
              <a:buFont typeface="Wingdings 2" pitchFamily="18" charset="2"/>
              <a:buNone/>
            </a:pPr>
            <a:r>
              <a:rPr lang="es-ES" sz="2800" smtClean="0">
                <a:latin typeface="Comic Sans MS" pitchFamily="66" charset="0"/>
              </a:rPr>
              <a:t>La primera forma parte de nuestra esencia animal. Somos agresivos por naturaleza, por instinto de supervivencia frente a un entorno hostil.</a:t>
            </a:r>
          </a:p>
          <a:p>
            <a:pPr>
              <a:buFont typeface="Wingdings 2" pitchFamily="18" charset="2"/>
              <a:buNone/>
            </a:pPr>
            <a:r>
              <a:rPr lang="es-ES" sz="2800" smtClean="0">
                <a:latin typeface="Comic Sans MS" pitchFamily="66" charset="0"/>
              </a:rPr>
              <a:t>La segunda es la resultante de la influencia de la cultura sobre la agresividad natural y sólo factores culturales pueden prevenirla.</a:t>
            </a:r>
          </a:p>
        </p:txBody>
      </p:sp>
      <p:pic>
        <p:nvPicPr>
          <p:cNvPr id="24579" name="Picture 5" descr="Resultado de imagen de fundacion diag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130000"/>
                  </a:schemeClr>
                </a:solidFill>
              </a:rPr>
              <a:t>Cambiemos tópicos</a:t>
            </a: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Comic Sans MS" pitchFamily="66" charset="0"/>
              </a:rPr>
              <a:t>NO HAY VIOLENCIA JUVENIL. HAY VIOLENCIA</a:t>
            </a:r>
          </a:p>
          <a:p>
            <a:pPr eaLnBrk="1" hangingPunct="1"/>
            <a:endParaRPr lang="es-ES" smtClean="0">
              <a:latin typeface="Comic Sans MS" pitchFamily="66" charset="0"/>
            </a:endParaRPr>
          </a:p>
          <a:p>
            <a:pPr eaLnBrk="1" hangingPunct="1"/>
            <a:r>
              <a:rPr lang="es-ES" smtClean="0">
                <a:latin typeface="Comic Sans MS" pitchFamily="66" charset="0"/>
              </a:rPr>
              <a:t>EL JOVEN NO ES EMISOR DE LA VIOLENCIA, ES EL RECEPTOR</a:t>
            </a:r>
          </a:p>
          <a:p>
            <a:pPr eaLnBrk="1" hangingPunct="1"/>
            <a:endParaRPr lang="es-ES" smtClean="0">
              <a:latin typeface="Comic Sans MS" pitchFamily="66" charset="0"/>
            </a:endParaRPr>
          </a:p>
          <a:p>
            <a:pPr eaLnBrk="1" hangingPunct="1"/>
            <a:r>
              <a:rPr lang="es-ES" smtClean="0">
                <a:latin typeface="Comic Sans MS" pitchFamily="66" charset="0"/>
              </a:rPr>
              <a:t>El SER HUMANO NO HACE VIOLENTO, SE HACE</a:t>
            </a:r>
          </a:p>
          <a:p>
            <a:pPr eaLnBrk="1" hangingPunct="1"/>
            <a:endParaRPr lang="es-ES" smtClean="0">
              <a:latin typeface="Comic Sans MS" pitchFamily="66" charset="0"/>
            </a:endParaRPr>
          </a:p>
        </p:txBody>
      </p:sp>
      <p:pic>
        <p:nvPicPr>
          <p:cNvPr id="25604" name="Picture 5" descr="Resultado de imagen de fundacion diag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7150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307388" cy="562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5" name="Picture 5" descr="Resultado de imagen de fundacion diagra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6011863"/>
            <a:ext cx="22860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Marcador de contenido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S" b="1" i="1" smtClean="0">
                <a:latin typeface="Comic Sans MS" pitchFamily="66" charset="0"/>
              </a:rPr>
              <a:t>"la naturaleza humana es buena. Lo malo es la educación humana. Tenemos que adaptar ésta a las exigencias de aquella, y desengañar a la humanidad del mito de la maldad innata del género humano"</a:t>
            </a:r>
            <a:r>
              <a:rPr lang="es-ES" b="1" smtClean="0">
                <a:latin typeface="Comic Sans MS" pitchFamily="66" charset="0"/>
              </a:rPr>
              <a:t> </a:t>
            </a:r>
          </a:p>
        </p:txBody>
      </p:sp>
      <p:pic>
        <p:nvPicPr>
          <p:cNvPr id="31747" name="Picture 5" descr="Resultado de imagen de fundacion diag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81000" y="457200"/>
            <a:ext cx="8183563" cy="1050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>
                <a:solidFill>
                  <a:srgbClr val="488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EL GRUPO DE IGUALES    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214422"/>
            <a:ext cx="8183563" cy="44212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82880" tIns="91440"/>
          <a:lstStyle/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2400" dirty="0">
              <a:solidFill>
                <a:srgbClr val="000000"/>
              </a:solidFill>
              <a:latin typeface="Calibri" pitchFamily="32" charset="0"/>
            </a:endParaRP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000" dirty="0">
                <a:latin typeface="+mn-lt"/>
                <a:ea typeface="Droid Sans Fallback" pitchFamily="34" charset="-128"/>
              </a:rPr>
              <a:t>Pertenecer a un grupo de iguales es innato a la vida de las personas y aporta una serie de beneficios como son  la supervivencia, el afecto, el aprendizaje, la valoración social, la ideología y la diversión.</a:t>
            </a: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000" dirty="0">
                <a:latin typeface="+mn-lt"/>
                <a:ea typeface="Droid Sans Fallback" pitchFamily="34" charset="-128"/>
              </a:rPr>
              <a:t>Tiene una función muy importante en la integración de los menores y jóvenes en su entorno, permitiendo un aprendizaje de la vida en sociedad. </a:t>
            </a: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2000" dirty="0">
              <a:latin typeface="+mn-lt"/>
              <a:ea typeface="Droid Sans Fallback" pitchFamily="34" charset="-128"/>
            </a:endParaRP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000" dirty="0">
                <a:latin typeface="+mn-lt"/>
              </a:rPr>
              <a:t>Adolescente: necesidad de pertenencia a un grupo y de sentirse aceptado. </a:t>
            </a: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2000" dirty="0">
              <a:latin typeface="+mn-lt"/>
            </a:endParaRP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000" dirty="0">
                <a:latin typeface="+mn-lt"/>
              </a:rPr>
              <a:t>Comportamientos de riesgo.</a:t>
            </a:r>
          </a:p>
        </p:txBody>
      </p:sp>
      <p:pic>
        <p:nvPicPr>
          <p:cNvPr id="4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4754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S" sz="4000" smtClean="0">
                <a:solidFill>
                  <a:srgbClr val="0070C0"/>
                </a:solidFill>
              </a:rPr>
              <a:t>EL ROL DE LAS FAMILIAS</a:t>
            </a:r>
          </a:p>
        </p:txBody>
      </p:sp>
      <p:pic>
        <p:nvPicPr>
          <p:cNvPr id="32771" name="Picture 4" descr="Resultado de imagen de LAS FAMILIAS EN EL DEPOR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14600"/>
            <a:ext cx="48482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Resultado de imagen de fundacion diag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ctrTitle" idx="4294967295"/>
          </p:nvPr>
        </p:nvSpPr>
        <p:spPr bwMode="auto">
          <a:xfrm>
            <a:off x="685800" y="1524000"/>
            <a:ext cx="7772400" cy="20764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s-ES" b="1" dirty="0" smtClean="0">
                <a:effectLst/>
                <a:latin typeface="Comic Sans MS" pitchFamily="66" charset="0"/>
              </a:rPr>
              <a:t>Los niños aprenden lo que viven</a:t>
            </a:r>
            <a:br>
              <a:rPr lang="es-ES" b="1" dirty="0" smtClean="0">
                <a:effectLst/>
                <a:latin typeface="Comic Sans MS" pitchFamily="66" charset="0"/>
              </a:rPr>
            </a:br>
            <a:r>
              <a:rPr lang="es-ES" b="1" dirty="0" smtClean="0">
                <a:effectLst/>
                <a:latin typeface="Comic Sans MS" pitchFamily="66" charset="0"/>
              </a:rPr>
              <a:t/>
            </a:r>
            <a:br>
              <a:rPr lang="es-ES" b="1" dirty="0" smtClean="0">
                <a:effectLst/>
                <a:latin typeface="Comic Sans MS" pitchFamily="66" charset="0"/>
              </a:rPr>
            </a:br>
            <a:r>
              <a:rPr lang="es-ES" sz="4400" b="1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sz="3100" b="1" i="1" dirty="0" smtClean="0">
                <a:solidFill>
                  <a:srgbClr val="000000"/>
                </a:solidFill>
                <a:latin typeface="Comic Sans MS" pitchFamily="66" charset="0"/>
              </a:rPr>
              <a:t>HAZ QUE VEAN LO MEJOR DE TI</a:t>
            </a:r>
            <a:endParaRPr lang="es-ES" sz="3100" b="1" dirty="0" smtClean="0">
              <a:effectLst/>
              <a:latin typeface="Comic Sans MS" pitchFamily="66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57600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Resultado de imagen de fundacion diag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85800" y="1125538"/>
            <a:ext cx="7989888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>
                <a:solidFill>
                  <a:srgbClr val="000000"/>
                </a:solidFill>
                <a:latin typeface="Comic Sans MS" pitchFamily="66" charset="0"/>
              </a:rPr>
              <a:t>“Habla cuando estés enfadado y harás el mejor discurso que tengas que lamentar”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81400"/>
            <a:ext cx="2033588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0" name="Picture 5" descr="Resultado de imagen de fundacion diagra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¿POR QUÉ SOMOS CULPABLES DEL ABANDONO DEPORTIVO?</a:t>
            </a:r>
          </a:p>
          <a:p>
            <a:pPr>
              <a:buFont typeface="Wingdings 2" pitchFamily="18" charset="2"/>
              <a:buNone/>
            </a:pP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3. Miedo al fracaso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>
                <a:latin typeface="Comic Sans MS" pitchFamily="66" charset="0"/>
              </a:rPr>
              <a:t>A los obsesionados con ganar es bueno recordarles que hay dos dramas en la vida: uno es no lograr un objetivo deseado; el otro, lograrlo. 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>
                <a:latin typeface="Comic Sans MS" pitchFamily="66" charset="0"/>
              </a:rPr>
              <a:t>Ni ganar es tan bueno, ni perder es tan malo. </a:t>
            </a:r>
          </a:p>
          <a:p>
            <a:pPr>
              <a:buFont typeface="Wingdings 2" pitchFamily="18" charset="2"/>
              <a:buNone/>
            </a:pPr>
            <a:endParaRPr lang="es-ES" dirty="0" smtClean="0">
              <a:solidFill>
                <a:srgbClr val="C00000"/>
              </a:solidFill>
            </a:endParaRPr>
          </a:p>
        </p:txBody>
      </p:sp>
      <p:pic>
        <p:nvPicPr>
          <p:cNvPr id="35843" name="Picture 5" descr="Resultado de imagen de fundacion diag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esultat d'imatges de MIEDO AL FRACAS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724400"/>
            <a:ext cx="23082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b="1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Miedo al fracaso…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248650" cy="4800600"/>
          </a:xfrm>
        </p:spPr>
        <p:txBody>
          <a:bodyPr/>
          <a:lstStyle/>
          <a:p>
            <a:r>
              <a:rPr lang="es-ES" sz="2400" smtClean="0">
                <a:latin typeface="Comic Sans MS" pitchFamily="66" charset="0"/>
              </a:rPr>
              <a:t>Reside en el supuesto básico, consciente o inconsciente, de que </a:t>
            </a:r>
            <a:r>
              <a:rPr lang="es-ES" sz="2400" b="1" smtClean="0">
                <a:latin typeface="Comic Sans MS" pitchFamily="66" charset="0"/>
              </a:rPr>
              <a:t>hay que ganar en todo</a:t>
            </a:r>
            <a:r>
              <a:rPr lang="es-ES" sz="2400" smtClean="0">
                <a:latin typeface="Comic Sans MS" pitchFamily="66" charset="0"/>
              </a:rPr>
              <a:t>. Ganar es la mejor dicha, y perder, la peor desdicha. Esto genera en unas personas una obsesión compulsiva por "ganar" que, a veces, termina influyendo en "perder". </a:t>
            </a:r>
          </a:p>
          <a:p>
            <a:pPr>
              <a:buFont typeface="Wingdings 2" pitchFamily="18" charset="2"/>
              <a:buNone/>
            </a:pPr>
            <a:endParaRPr lang="es-ES" sz="2400" smtClean="0">
              <a:latin typeface="Comic Sans MS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es-ES" sz="2400" i="1" smtClean="0">
                <a:latin typeface="Comic Sans MS" pitchFamily="66" charset="0"/>
              </a:rPr>
              <a:t>Debemos tratar de "ganar", pero sin que se resienta nuestra autoestima si "perdemos" o nos equivocamos ocasionalmente.</a:t>
            </a:r>
          </a:p>
        </p:txBody>
      </p:sp>
      <p:pic>
        <p:nvPicPr>
          <p:cNvPr id="36868" name="Picture 5" descr="Resultado de imagen de fundacion diag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S" sz="2800" smtClean="0">
                <a:latin typeface="Comic Sans MS" pitchFamily="66" charset="0"/>
              </a:rPr>
              <a:t>Deberíamos mirar a cada niño/a como si ésta llevara colgado del cuello un cartel en el que se dijera: “</a:t>
            </a:r>
            <a:r>
              <a:rPr lang="es-ES" sz="2800" b="1" i="1" smtClean="0">
                <a:latin typeface="Comic Sans MS" pitchFamily="66" charset="0"/>
              </a:rPr>
              <a:t>Quiero sentirme importante”. </a:t>
            </a:r>
          </a:p>
          <a:p>
            <a:pPr>
              <a:buFont typeface="Wingdings 2" pitchFamily="18" charset="2"/>
              <a:buNone/>
            </a:pPr>
            <a:endParaRPr lang="es-ES" sz="2800" b="1" i="1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es-ES" sz="2800" b="1" i="1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es-ES" sz="2800" smtClean="0">
                <a:latin typeface="Comic Sans MS" pitchFamily="66" charset="0"/>
              </a:rPr>
              <a:t>La experiencia misma nos enseña que, si las personas son tratadas como tales, se sienten felices y procuran hacer y producir más.</a:t>
            </a:r>
            <a:endParaRPr lang="es-ES" sz="2800" b="1" u="sng" smtClean="0">
              <a:solidFill>
                <a:srgbClr val="6B6BCF"/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0"/>
            <a:ext cx="2238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Resultado de imagen de fundacion diag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6388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692150"/>
            <a:ext cx="8229600" cy="543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lnSpc>
                <a:spcPct val="80000"/>
              </a:lnSpc>
              <a:spcBef>
                <a:spcPts val="6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>
                <a:solidFill>
                  <a:srgbClr val="000000"/>
                </a:solidFill>
                <a:latin typeface="Comic Sans MS" pitchFamily="66" charset="0"/>
              </a:rPr>
              <a:t>Tu no eres el entrenador:</a:t>
            </a:r>
            <a:br>
              <a:rPr lang="es-ES" sz="2400" b="1">
                <a:solidFill>
                  <a:srgbClr val="000000"/>
                </a:solidFill>
                <a:latin typeface="Comic Sans MS" pitchFamily="66" charset="0"/>
              </a:rPr>
            </a:br>
            <a:endParaRPr lang="es-ES" sz="24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36550">
              <a:lnSpc>
                <a:spcPct val="80000"/>
              </a:lnSpc>
              <a:spcBef>
                <a:spcPts val="6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    1.- Déjame escoger qué deporte jugar. Tener talento, no me obliga a nada.</a:t>
            </a:r>
          </a:p>
          <a:p>
            <a:pPr marL="342900" indent="-336550">
              <a:lnSpc>
                <a:spcPct val="80000"/>
              </a:lnSpc>
              <a:spcBef>
                <a:spcPts val="6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    2.- Ánima siempre, independientemente del resultado.</a:t>
            </a:r>
          </a:p>
          <a:p>
            <a:pPr marL="342900" indent="-336550">
              <a:lnSpc>
                <a:spcPct val="80000"/>
              </a:lnSpc>
              <a:spcBef>
                <a:spcPts val="6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    3.- Pregúntame cómo me lo he pasado, no sólo si he ganado.</a:t>
            </a:r>
            <a:br>
              <a:rPr lang="es-E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4.- Respeta al árbitro y a mis adversarios.</a:t>
            </a:r>
            <a:br>
              <a:rPr lang="es-E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5.-Si tengo un mal día, no te enfades.</a:t>
            </a:r>
            <a:br>
              <a:rPr lang="es-E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6.- No desacredites al entrenador.</a:t>
            </a:r>
          </a:p>
          <a:p>
            <a:pPr marL="342900" indent="-336550">
              <a:lnSpc>
                <a:spcPct val="80000"/>
              </a:lnSpc>
              <a:spcBef>
                <a:spcPts val="6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    7.- Recuerda siempre el motivo por el que hago deporte.</a:t>
            </a:r>
            <a:br>
              <a:rPr lang="es-E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8.- No presiones ni des gritos.</a:t>
            </a:r>
          </a:p>
          <a:p>
            <a:pPr marL="342900" indent="-336550">
              <a:lnSpc>
                <a:spcPct val="80000"/>
              </a:lnSpc>
              <a:spcBef>
                <a:spcPts val="6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    9.- Ayúdame a acabar el partido con una sonrisa. Si pierdo, no se acaba todo. </a:t>
            </a:r>
          </a:p>
          <a:p>
            <a:pPr marL="342900" indent="-336550">
              <a:lnSpc>
                <a:spcPct val="80000"/>
              </a:lnSpc>
              <a:spcBef>
                <a:spcPts val="6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>
                <a:solidFill>
                  <a:srgbClr val="000000"/>
                </a:solidFill>
                <a:latin typeface="Comic Sans MS" pitchFamily="66" charset="0"/>
              </a:rPr>
              <a:t>    10.- Tu eres el padre, no des directrices, da apoyo.</a:t>
            </a:r>
          </a:p>
        </p:txBody>
      </p:sp>
      <p:pic>
        <p:nvPicPr>
          <p:cNvPr id="48131" name="Picture 5" descr="Resultado de imagen de fundacion diag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791200"/>
            <a:ext cx="2286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Rectángulo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183563" cy="4586288"/>
          </a:xfrm>
        </p:spPr>
        <p:txBody>
          <a:bodyPr>
            <a:spAutoFit/>
          </a:bodyPr>
          <a:lstStyle/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3600" b="1" dirty="0" smtClean="0">
              <a:solidFill>
                <a:schemeClr val="accent1"/>
              </a:solidFill>
            </a:endParaRP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600" b="1" dirty="0" smtClean="0">
                <a:solidFill>
                  <a:schemeClr val="bg2">
                    <a:lumMod val="25000"/>
                  </a:schemeClr>
                </a:solidFill>
              </a:rPr>
              <a:t>GRACIAS POR SU ATENCIÓN</a:t>
            </a: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</a:rPr>
              <a:t>Fundación Diagrama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 Intervención Psicosocial</a:t>
            </a: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Avenida Ciudad de Almería, 10 – bajo</a:t>
            </a: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30002 Murcia </a:t>
            </a: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</a:rPr>
              <a:t>T.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 0034 968 344 344 </a:t>
            </a: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diagrama@diagrama.org</a:t>
            </a: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www.fundacíondiagrama.es</a:t>
            </a: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dirty="0" smtClean="0">
              <a:solidFill>
                <a:schemeClr val="accent1"/>
              </a:solidFill>
            </a:endParaRP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3600" b="1" dirty="0" smtClean="0">
              <a:solidFill>
                <a:schemeClr val="accent1"/>
              </a:solidFill>
            </a:endParaRPr>
          </a:p>
          <a:p>
            <a:pPr marL="365760" indent="-283464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50179" name="Picture 2" descr="fd_color_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648200"/>
            <a:ext cx="2667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8183563" cy="1050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>
                <a:solidFill>
                  <a:srgbClr val="488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PRESIÓN DE GRUPO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183563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880" tIns="91440"/>
          <a:lstStyle/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400" dirty="0">
                <a:latin typeface="+mn-lt"/>
                <a:ea typeface="Droid Sans Fallback" pitchFamily="34" charset="-128"/>
              </a:rPr>
              <a:t>Cuando el grupo exige de sus integrantes una uniformidad que adopta diferentes formas: indumentaria, pensamientos, sentimientos, gustos, costumbres, ritos. </a:t>
            </a: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2400" dirty="0">
              <a:latin typeface="+mn-lt"/>
              <a:ea typeface="Droid Sans Fallback" pitchFamily="34" charset="-128"/>
            </a:endParaRP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400" dirty="0">
                <a:latin typeface="+mn-lt"/>
                <a:ea typeface="Droid Sans Fallback" pitchFamily="34" charset="-128"/>
              </a:rPr>
              <a:t>Cuando la presión obliga a renunciar a las ideas y principios propios, se transforma en un proceso negativo porque no favorece el sentimiento de pertenencia y además provoca sensaciones desagradables en algunos de sus integrantes. </a:t>
            </a:r>
          </a:p>
          <a:p>
            <a:pPr marL="263525" indent="-263525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2400" dirty="0">
              <a:solidFill>
                <a:srgbClr val="000000"/>
              </a:solidFill>
              <a:latin typeface="Calibri" pitchFamily="34" charset="0"/>
              <a:ea typeface="Droid Sans Fallback" pitchFamily="34" charset="-128"/>
            </a:endParaRPr>
          </a:p>
        </p:txBody>
      </p:sp>
      <p:pic>
        <p:nvPicPr>
          <p:cNvPr id="4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301625"/>
            <a:ext cx="7312025" cy="1141413"/>
          </a:xfrm>
          <a:ln/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dirty="0">
                <a:solidFill>
                  <a:schemeClr val="tx2"/>
                </a:solidFill>
              </a:rPr>
              <a:t>CONFORMISMO SOCIAL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20725" y="928671"/>
            <a:ext cx="7343775" cy="573883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15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dirty="0"/>
              <a:t>Es el hecho de que una persona cambie sus acciones como resultado de la presión de otra o de un grupo.  </a:t>
            </a:r>
          </a:p>
          <a:p>
            <a:pPr marL="0" indent="15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dirty="0"/>
              <a:t>Tres formas de influencia social o conformidad presión de grupo:</a:t>
            </a:r>
          </a:p>
          <a:p>
            <a:pPr marL="0" indent="15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000" dirty="0"/>
          </a:p>
          <a:p>
            <a:pPr marL="0" indent="15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 smtClean="0"/>
              <a:t>Sumisión</a:t>
            </a:r>
            <a:r>
              <a:rPr lang="es-ES" sz="2000" b="1" dirty="0"/>
              <a:t>:</a:t>
            </a:r>
            <a:r>
              <a:rPr lang="es-ES" sz="2000" dirty="0"/>
              <a:t> mostrar acuerdo con el origen de la influencia por miedo al rechazo o al castigo.</a:t>
            </a:r>
          </a:p>
          <a:p>
            <a:pPr marL="0" indent="15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000" dirty="0"/>
          </a:p>
          <a:p>
            <a:pPr marL="0" indent="15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 smtClean="0"/>
              <a:t>Identificación</a:t>
            </a:r>
            <a:r>
              <a:rPr lang="es-ES" sz="2000" b="1" dirty="0"/>
              <a:t>:</a:t>
            </a:r>
            <a:r>
              <a:rPr lang="es-ES" sz="2000" dirty="0"/>
              <a:t> mostrar acuerdo por el deseo de sentirse miembro del grupo.</a:t>
            </a:r>
          </a:p>
          <a:p>
            <a:pPr marL="0" indent="1588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 smtClean="0"/>
              <a:t>Interiorización</a:t>
            </a:r>
            <a:r>
              <a:rPr lang="es-ES" sz="2000" b="1" dirty="0"/>
              <a:t>:</a:t>
            </a:r>
            <a:r>
              <a:rPr lang="es-ES" sz="2000" dirty="0"/>
              <a:t> mostrar acuerdo por la creencia de que el origen de la</a:t>
            </a:r>
            <a:r>
              <a:rPr lang="es-ES" dirty="0"/>
              <a:t> </a:t>
            </a:r>
            <a:r>
              <a:rPr lang="es-ES" sz="2000" dirty="0"/>
              <a:t>influencia tiene razón.</a:t>
            </a:r>
          </a:p>
        </p:txBody>
      </p:sp>
      <p:pic>
        <p:nvPicPr>
          <p:cNvPr id="4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C:\Users\Rocio\Desktop\FUNDACION DIAGRAMA\SESIÓN 7 PREVENCIÓN EN DROGAS\ODISEA TIPOS DE FAMILIA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4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8183563" cy="1050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49263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>
                <a:solidFill>
                  <a:srgbClr val="488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Droid Sans Fallback" pitchFamily="34" charset="-128"/>
              </a:rPr>
              <a:t>¿QUÉ ES EL OCIO Y EL TIEMPO LIBRE   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183563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82880" tIns="91440"/>
          <a:lstStyle/>
          <a:p>
            <a:pPr marL="265113" indent="-263525" defTabSz="449263" eaLnBrk="0" hangingPunct="0">
              <a:spcBef>
                <a:spcPts val="250"/>
              </a:spcBef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sz="20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sz="2000" dirty="0">
                <a:latin typeface="+mn-lt"/>
                <a:ea typeface="Droid Sans Fallback" pitchFamily="34" charset="-128"/>
              </a:rPr>
              <a:t>El tiempo que no se dedica a trabajar o estudiar, ni comer ni dormir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sz="2000" dirty="0">
                <a:latin typeface="+mn-lt"/>
                <a:ea typeface="Droid Sans Fallback" pitchFamily="34" charset="-128"/>
              </a:rPr>
              <a:t>Es un tiempo relacionado con el disfrute y la diversión.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sz="2000" dirty="0">
                <a:latin typeface="+mn-lt"/>
                <a:ea typeface="Droid Sans Fallback" pitchFamily="34" charset="-128"/>
              </a:rPr>
              <a:t>Es un tiempo útil para sentirse bien, para aprender cosas, o para nuestras relaciones afectivas.</a:t>
            </a: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sz="2000" dirty="0">
                <a:latin typeface="+mn-lt"/>
                <a:ea typeface="Droid Sans Fallback" pitchFamily="34" charset="-128"/>
              </a:rPr>
              <a:t>Es un tiempo en el que hacemos uso de nuestra iniciativa (haciendo lo que deseamos) y nuestra libertad.</a:t>
            </a:r>
            <a:endParaRPr lang="es-ES_tradnl" sz="2000" dirty="0">
              <a:latin typeface="+mn-lt"/>
              <a:ea typeface="Droid Sans Fallback" pitchFamily="34" charset="-128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263525" indent="-261938" defTabSz="449263" eaLnBrk="0" hangingPunct="0">
              <a:spcBef>
                <a:spcPts val="250"/>
              </a:spcBef>
              <a:buClr>
                <a:srgbClr val="0F6FC6"/>
              </a:buClr>
              <a:buSzPct val="8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263525" indent="-261938" defTabSz="449263" eaLnBrk="0" hangingPunct="0">
              <a:lnSpc>
                <a:spcPct val="150000"/>
              </a:lnSpc>
              <a:spcBef>
                <a:spcPts val="250"/>
              </a:spcBef>
              <a:buClr>
                <a:srgbClr val="0F6FC6"/>
              </a:buClr>
              <a:buSzPct val="80000"/>
              <a:buFont typeface="Wingdings 2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Picture 2" descr="Imatge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72140"/>
            <a:ext cx="2162138" cy="10147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1678</Words>
  <Application>Microsoft Office PowerPoint</Application>
  <PresentationFormat>Presentación en pantalla (4:3)</PresentationFormat>
  <Paragraphs>313</Paragraphs>
  <Slides>57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Tema de Office</vt:lpstr>
      <vt:lpstr>Diapositiva 1</vt:lpstr>
      <vt:lpstr>OCIO Y GRUPO DE IGUALES</vt:lpstr>
      <vt:lpstr>Diapositiva 3</vt:lpstr>
      <vt:lpstr>Diapositiva 4</vt:lpstr>
      <vt:lpstr>Diapositiva 5</vt:lpstr>
      <vt:lpstr>Diapositiva 6</vt:lpstr>
      <vt:lpstr>CONFORMISMO SOCIAL</vt:lpstr>
      <vt:lpstr>Diapositiva 8</vt:lpstr>
      <vt:lpstr>Diapositiva 9</vt:lpstr>
      <vt:lpstr>Diapositiva 10</vt:lpstr>
      <vt:lpstr>Fallos comunes de la memoria</vt:lpstr>
      <vt:lpstr>¿Por qué ocurre? </vt:lpstr>
      <vt:lpstr>Diapositiva 13</vt:lpstr>
      <vt:lpstr>Creatividad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Ahora pensemos sobre nuestros hijos/as</vt:lpstr>
      <vt:lpstr>Ahora pensemos sobre nuestros hijos/as adolescentes</vt:lpstr>
      <vt:lpstr>¿Qué necesitamos?</vt:lpstr>
      <vt:lpstr>¿QUÉ LES INQUIETA A ELLOS Y ELLAS?</vt:lpstr>
      <vt:lpstr>¿QUÉ HACEN LOS/AS ADOLESCENTES?</vt:lpstr>
      <vt:lpstr>¿QUÉ HACEN LOS/AS ADOLESCENTES?</vt:lpstr>
      <vt:lpstr>Diapositiva 30</vt:lpstr>
      <vt:lpstr>Diapositiva 31</vt:lpstr>
      <vt:lpstr>RECOMENDACIONES</vt:lpstr>
      <vt:lpstr>LA FAMILIA EN LOS DEPORTES DE COMPETICIÓN </vt:lpstr>
      <vt:lpstr>Diapositiva 34</vt:lpstr>
      <vt:lpstr>Diapositiva 35</vt:lpstr>
      <vt:lpstr>Diapositiva 36</vt:lpstr>
      <vt:lpstr>OTROS BENEFICIOS PSICOLÓGICOS</vt:lpstr>
      <vt:lpstr>FORMACIÓN DEL CARACTER</vt:lpstr>
      <vt:lpstr>Diapositiva 39</vt:lpstr>
      <vt:lpstr>Diapositiva 40</vt:lpstr>
      <vt:lpstr>TIPOS DE PADRES</vt:lpstr>
      <vt:lpstr>TIPOS DE PADRES</vt:lpstr>
      <vt:lpstr>Diapositiva 43</vt:lpstr>
      <vt:lpstr>Diapositiva 44</vt:lpstr>
      <vt:lpstr>Diapositiva 45</vt:lpstr>
      <vt:lpstr>Diapositiva 46</vt:lpstr>
      <vt:lpstr>Cambiemos tópicos</vt:lpstr>
      <vt:lpstr>Diapositiva 48</vt:lpstr>
      <vt:lpstr>Diapositiva 49</vt:lpstr>
      <vt:lpstr>Diapositiva 50</vt:lpstr>
      <vt:lpstr>Los niños aprenden lo que viven   HAZ QUE VEAN LO MEJOR DE TI</vt:lpstr>
      <vt:lpstr>Diapositiva 52</vt:lpstr>
      <vt:lpstr>Diapositiva 53</vt:lpstr>
      <vt:lpstr>Miedo al fracaso…</vt:lpstr>
      <vt:lpstr>Diapositiva 55</vt:lpstr>
      <vt:lpstr>Diapositiva 56</vt:lpstr>
      <vt:lpstr>Diapositiva 57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Rocio</dc:creator>
  <cp:lastModifiedBy>Rocio</cp:lastModifiedBy>
  <cp:revision>20</cp:revision>
  <dcterms:created xsi:type="dcterms:W3CDTF">2018-04-15T11:15:38Z</dcterms:created>
  <dcterms:modified xsi:type="dcterms:W3CDTF">2018-04-16T21:01:40Z</dcterms:modified>
</cp:coreProperties>
</file>